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67" r:id="rId4"/>
    <p:sldId id="262" r:id="rId5"/>
    <p:sldId id="269" r:id="rId6"/>
    <p:sldId id="270" r:id="rId7"/>
    <p:sldId id="277" r:id="rId8"/>
    <p:sldId id="278" r:id="rId9"/>
    <p:sldId id="265" r:id="rId10"/>
    <p:sldId id="264" r:id="rId11"/>
    <p:sldId id="257" r:id="rId12"/>
    <p:sldId id="263" r:id="rId13"/>
    <p:sldId id="279" r:id="rId14"/>
    <p:sldId id="258" r:id="rId15"/>
    <p:sldId id="259" r:id="rId16"/>
    <p:sldId id="260" r:id="rId17"/>
    <p:sldId id="261" r:id="rId18"/>
    <p:sldId id="281" r:id="rId19"/>
    <p:sldId id="268" r:id="rId20"/>
    <p:sldId id="271" r:id="rId21"/>
    <p:sldId id="280" r:id="rId22"/>
    <p:sldId id="272" r:id="rId23"/>
    <p:sldId id="274" r:id="rId24"/>
    <p:sldId id="273" r:id="rId25"/>
    <p:sldId id="275"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7A47A1-CA4A-4B88-A826-F1E6E348BAE6}"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759256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7A47A1-CA4A-4B88-A826-F1E6E348BAE6}"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429492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7A47A1-CA4A-4B88-A826-F1E6E348BAE6}"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1323235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7A47A1-CA4A-4B88-A826-F1E6E348BAE6}"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2888501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7A47A1-CA4A-4B88-A826-F1E6E348BAE6}" type="datetimeFigureOut">
              <a:rPr lang="en-GB" smtClean="0"/>
              <a:t>21/11/2019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415706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7A47A1-CA4A-4B88-A826-F1E6E348BAE6}"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3392882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7A47A1-CA4A-4B88-A826-F1E6E348BAE6}" type="datetimeFigureOut">
              <a:rPr lang="en-GB" smtClean="0"/>
              <a:t>21/11/2019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1461962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7A47A1-CA4A-4B88-A826-F1E6E348BAE6}" type="datetimeFigureOut">
              <a:rPr lang="en-GB" smtClean="0"/>
              <a:t>21/11/2019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272422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A47A1-CA4A-4B88-A826-F1E6E348BAE6}" type="datetimeFigureOut">
              <a:rPr lang="en-GB" smtClean="0"/>
              <a:t>21/11/2019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348714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A47A1-CA4A-4B88-A826-F1E6E348BAE6}"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3348624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7A47A1-CA4A-4B88-A826-F1E6E348BAE6}" type="datetimeFigureOut">
              <a:rPr lang="en-GB" smtClean="0"/>
              <a:t>21/11/2019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D4290A-D38A-4E5D-A018-A5057EECFB74}" type="slidenum">
              <a:rPr lang="en-GB" smtClean="0"/>
              <a:t>‹#›</a:t>
            </a:fld>
            <a:endParaRPr lang="en-GB"/>
          </a:p>
        </p:txBody>
      </p:sp>
    </p:spTree>
    <p:extLst>
      <p:ext uri="{BB962C8B-B14F-4D97-AF65-F5344CB8AC3E}">
        <p14:creationId xmlns:p14="http://schemas.microsoft.com/office/powerpoint/2010/main" val="292624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A47A1-CA4A-4B88-A826-F1E6E348BAE6}" type="datetimeFigureOut">
              <a:rPr lang="en-GB" smtClean="0"/>
              <a:t>21/11/2019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4290A-D38A-4E5D-A018-A5057EECFB74}" type="slidenum">
              <a:rPr lang="en-GB" smtClean="0"/>
              <a:t>‹#›</a:t>
            </a:fld>
            <a:endParaRPr lang="en-GB"/>
          </a:p>
        </p:txBody>
      </p:sp>
    </p:spTree>
    <p:extLst>
      <p:ext uri="{BB962C8B-B14F-4D97-AF65-F5344CB8AC3E}">
        <p14:creationId xmlns:p14="http://schemas.microsoft.com/office/powerpoint/2010/main" val="50190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ar.wikipedia.org/wiki/%D8%AD%D9%88%D9%8A%D8%B5%D9%84%D8%A9_%D8%AA%D8%B4%D8%A7%D8%A8%D9%83%D9%8A%D8%A9" TargetMode="External"/><Relationship Id="rId13" Type="http://schemas.openxmlformats.org/officeDocument/2006/relationships/hyperlink" Target="https://ar.wikipedia.org/wiki/%D8%BA%D8%B4%D8%A7%D8%A1_%D8%AE%D9%84%D9%88%D9%8A" TargetMode="External"/><Relationship Id="rId3" Type="http://schemas.openxmlformats.org/officeDocument/2006/relationships/hyperlink" Target="https://ar.wikipedia.org/wiki/%D9%85%D8%B4%D8%A8%D9%83_%D8%B9%D8%B5%D8%A8%D9%8A#cite_note-1" TargetMode="External"/><Relationship Id="rId7" Type="http://schemas.openxmlformats.org/officeDocument/2006/relationships/hyperlink" Target="https://ar.wikipedia.org/wiki/%D8%AC%D9%87%D8%AF_%D8%A7%D9%84%D9%81%D8%B9%D9%84" TargetMode="External"/><Relationship Id="rId12" Type="http://schemas.openxmlformats.org/officeDocument/2006/relationships/hyperlink" Target="https://ar.wikipedia.org/wiki/%D8%B9%D8%B5%D8%A8%D9%88%D9%86" TargetMode="External"/><Relationship Id="rId2" Type="http://schemas.openxmlformats.org/officeDocument/2006/relationships/hyperlink" Target="https://ar.wikipedia.org/wiki/%D8%A7%D9%84%D8%AC%D9%87%D8%A7%D8%B2_%D8%A7%D9%84%D8%B9%D8%B5%D8%A8%D9%8A" TargetMode="External"/><Relationship Id="rId1" Type="http://schemas.openxmlformats.org/officeDocument/2006/relationships/slideLayout" Target="../slideLayouts/slideLayout2.xml"/><Relationship Id="rId6" Type="http://schemas.openxmlformats.org/officeDocument/2006/relationships/hyperlink" Target="https://ar.wikipedia.org/wiki/%D9%85%D8%B4%D8%A8%D9%83_%D8%B9%D8%B5%D8%A8%D9%8A#cite_note-2" TargetMode="External"/><Relationship Id="rId11" Type="http://schemas.openxmlformats.org/officeDocument/2006/relationships/hyperlink" Target="https://ar.wikipedia.org/wiki/%D8%A7%D9%86%D9%82%D8%A8%D8%A7%D8%B6_%D8%B9%D8%B6%D9%84%D9%8A" TargetMode="External"/><Relationship Id="rId5" Type="http://schemas.openxmlformats.org/officeDocument/2006/relationships/hyperlink" Target="https://ar.wikipedia.org/wiki/%D9%85%D8%A8%D8%AF%D8%A3_%D8%A7%D9%84%D8%B9%D8%B5%D8%A8%D9%8A%D8%A9" TargetMode="External"/><Relationship Id="rId10" Type="http://schemas.openxmlformats.org/officeDocument/2006/relationships/hyperlink" Target="https://ar.wikipedia.org/w/index.php?title=%D8%AE%D9%84%D9%8A%D8%A9_%D8%B9%D8%B5%D8%A8%D9%8A%D8%A9_%D8%AD%D8%B1%D9%83%D9%8A%D8%A9&amp;action=edit&amp;redlink=1" TargetMode="External"/><Relationship Id="rId4" Type="http://schemas.openxmlformats.org/officeDocument/2006/relationships/hyperlink" Target="https://ar.wikipedia.org/wiki/%D8%B3%D8%A7%D9%86%D8%AA%D9%8A%D8%A7%D8%BA%D9%88_%D8%B1%D8%A7%D9%85%D9%88%D9%86_%D8%A5%D9%8A_%D9%83%D8%A7%D8%AE%D8%A7%D9%84" TargetMode="External"/><Relationship Id="rId9" Type="http://schemas.openxmlformats.org/officeDocument/2006/relationships/hyperlink" Target="https://ar.wikipedia.org/wiki/%D8%A5%D8%AE%D8%B1%D8%A7%D8%AC_%D8%AE%D9%84%D9%88%D9%8A" TargetMode="External"/><Relationship Id="rId14" Type="http://schemas.openxmlformats.org/officeDocument/2006/relationships/hyperlink" Target="https://ar.wikipedia.org/wiki/%D8%B9%D9%84%D9%85_%D8%A7%D9%84%D8%A3%D8%AD%D9%8A%D8%A7%D8%A1_%D8%A7%D9%84%D8%AC%D8%B2%D9%8A%D8%A6%D9%8A"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r.wikipedia.org/wiki/%D8%B9%D9%84%D9%85_%D9%88%D8%B8%D8%A7%D8%A6%D9%81_%D8%A7%D9%84%D8%A3%D8%B9%D8%B6%D8%A7%D8%A1" TargetMode="External"/><Relationship Id="rId2" Type="http://schemas.openxmlformats.org/officeDocument/2006/relationships/hyperlink" Target="https://ar.wikipedia.org/wiki/%D8%B9%D9%84%D9%85_%D8%A7%D9%84%D9%86%D9%81%D8%B3" TargetMode="External"/><Relationship Id="rId1" Type="http://schemas.openxmlformats.org/officeDocument/2006/relationships/slideLayout" Target="../slideLayouts/slideLayout1.xml"/><Relationship Id="rId4" Type="http://schemas.openxmlformats.org/officeDocument/2006/relationships/hyperlink" Target="https://ar.wikipedia.org/wiki/%D8%AC%D9%87%D8%A7%D8%B2_%D8%B9%D8%B5%D8%A8%D9%8A_%D9%85%D8%B1%D9%83%D8%B2%D9%8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healthletter.mayoclinic.co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ar.wikipedia.org/wiki/%D8%AC%D9%87%D8%A7%D8%B2_%D8%B9%D8%B5%D8%A8%D9%8A_%D8%AC%D8%B3%D8%AF%D9%8A" TargetMode="External"/><Relationship Id="rId3" Type="http://schemas.openxmlformats.org/officeDocument/2006/relationships/hyperlink" Target="https://ar.wikipedia.org/wiki/%D8%AC%D9%87%D8%A7%D8%B2_%D8%B9%D8%B5%D8%A8%D9%8A_%D9%85%D8%B1%D9%83%D8%B2%D9%8A" TargetMode="External"/><Relationship Id="rId7" Type="http://schemas.openxmlformats.org/officeDocument/2006/relationships/hyperlink" Target="https://ar.wikipedia.org/wiki/%D8%B9%D8%B5%D8%A8" TargetMode="External"/><Relationship Id="rId2" Type="http://schemas.openxmlformats.org/officeDocument/2006/relationships/hyperlink" Target="https://ar.wikipedia.org/wiki/%D9%81%D9%82%D8%A7%D8%B1%D9%8A%D8%A7%D8%AA" TargetMode="External"/><Relationship Id="rId1" Type="http://schemas.openxmlformats.org/officeDocument/2006/relationships/slideLayout" Target="../slideLayouts/slideLayout2.xml"/><Relationship Id="rId6" Type="http://schemas.openxmlformats.org/officeDocument/2006/relationships/hyperlink" Target="https://ar.wikipedia.org/wiki/%D9%86%D8%AE%D8%A7%D8%B9_%D8%B4%D9%88%D9%83%D9%8A" TargetMode="External"/><Relationship Id="rId5" Type="http://schemas.openxmlformats.org/officeDocument/2006/relationships/hyperlink" Target="https://ar.wikipedia.org/wiki/%D8%AF%D9%85%D8%A7%D8%BA" TargetMode="External"/><Relationship Id="rId4" Type="http://schemas.openxmlformats.org/officeDocument/2006/relationships/hyperlink" Target="https://ar.wikipedia.org/wiki/%D8%AC%D9%87%D8%A7%D8%B2_%D8%B9%D8%B5%D8%A8%D9%8A_%D9%85%D8%AD%D9%8A%D8%B7%D9%8A" TargetMode="External"/><Relationship Id="rId9" Type="http://schemas.openxmlformats.org/officeDocument/2006/relationships/hyperlink" Target="https://ar.wikipedia.org/wiki/%D8%AC%D9%87%D8%A7%D8%B2_%D8%B9%D8%B5%D8%A8%D9%8A_%D8%B0%D8%A7%D8%AA%D9%8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smtClean="0"/>
              <a:t>المحاضره الاولى </a:t>
            </a:r>
            <a:br>
              <a:rPr lang="ar-IQ" dirty="0" smtClean="0"/>
            </a:br>
            <a:r>
              <a:rPr lang="ar-IQ" dirty="0" smtClean="0"/>
              <a:t>علم النفس الفسيولوجي</a:t>
            </a:r>
            <a:br>
              <a:rPr lang="ar-IQ" dirty="0" smtClean="0"/>
            </a:br>
            <a:r>
              <a:rPr lang="ar-IQ" sz="3100" dirty="0" smtClean="0"/>
              <a:t>المرحله الثالثه </a:t>
            </a:r>
            <a:br>
              <a:rPr lang="ar-IQ" sz="3100" dirty="0" smtClean="0"/>
            </a:br>
            <a:r>
              <a:rPr lang="ar-IQ" sz="3100" dirty="0" smtClean="0"/>
              <a:t>قسم العلوم النفسيه والتربويه </a:t>
            </a:r>
            <a:br>
              <a:rPr lang="ar-IQ" sz="3100" dirty="0" smtClean="0"/>
            </a:br>
            <a:r>
              <a:rPr lang="ar-IQ" sz="3100" dirty="0" smtClean="0"/>
              <a:t>2019</a:t>
            </a:r>
            <a:br>
              <a:rPr lang="ar-IQ" sz="3100" dirty="0" smtClean="0"/>
            </a:br>
            <a:r>
              <a:rPr lang="ar-IQ" sz="3100" dirty="0" smtClean="0"/>
              <a:t/>
            </a:r>
            <a:br>
              <a:rPr lang="ar-IQ" sz="3100" dirty="0" smtClean="0"/>
            </a:br>
            <a:r>
              <a:rPr lang="ar-IQ" sz="3100" dirty="0" smtClean="0"/>
              <a:t/>
            </a:r>
            <a:br>
              <a:rPr lang="ar-IQ" sz="3100" dirty="0" smtClean="0"/>
            </a:br>
            <a:r>
              <a:rPr lang="ar-IQ" sz="3100" dirty="0" smtClean="0"/>
              <a:t>كليه التربيه للعلوم الانسانيه</a:t>
            </a:r>
            <a:br>
              <a:rPr lang="ar-IQ" sz="3100" dirty="0" smtClean="0"/>
            </a:br>
            <a:r>
              <a:rPr lang="ar-IQ" sz="3100" dirty="0" smtClean="0"/>
              <a:t>شاديه الحمد</a:t>
            </a:r>
            <a:endParaRPr lang="en-GB" sz="3100" dirty="0"/>
          </a:p>
        </p:txBody>
      </p:sp>
      <p:sp>
        <p:nvSpPr>
          <p:cNvPr id="3" name="Subtitle 2"/>
          <p:cNvSpPr>
            <a:spLocks noGrp="1"/>
          </p:cNvSpPr>
          <p:nvPr>
            <p:ph type="subTitle" idx="1"/>
          </p:nvPr>
        </p:nvSpPr>
        <p:spPr>
          <a:xfrm>
            <a:off x="107504" y="332656"/>
            <a:ext cx="8928992" cy="1800200"/>
          </a:xfrm>
        </p:spPr>
        <p:txBody>
          <a:bodyPr/>
          <a:lstStyle/>
          <a:p>
            <a:endParaRPr lang="ar-IQ" dirty="0" smtClean="0"/>
          </a:p>
        </p:txBody>
      </p:sp>
    </p:spTree>
    <p:extLst>
      <p:ext uri="{BB962C8B-B14F-4D97-AF65-F5344CB8AC3E}">
        <p14:creationId xmlns:p14="http://schemas.microsoft.com/office/powerpoint/2010/main" val="3006383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7388" y="1700808"/>
            <a:ext cx="4613388" cy="33377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2795995"/>
            <a:ext cx="3888432" cy="335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706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الخلية</a:t>
            </a:r>
            <a:br>
              <a:rPr lang="ar-IQ" b="1" dirty="0" smtClean="0"/>
            </a:br>
            <a:endParaRPr lang="en-GB" dirty="0"/>
          </a:p>
        </p:txBody>
      </p:sp>
      <p:sp>
        <p:nvSpPr>
          <p:cNvPr id="3" name="Content Placeholder 2"/>
          <p:cNvSpPr>
            <a:spLocks noGrp="1"/>
          </p:cNvSpPr>
          <p:nvPr>
            <p:ph idx="1"/>
          </p:nvPr>
        </p:nvSpPr>
        <p:spPr>
          <a:xfrm>
            <a:off x="307975" y="1772816"/>
            <a:ext cx="8378825" cy="4353347"/>
          </a:xfrm>
        </p:spPr>
        <p:txBody>
          <a:bodyPr>
            <a:normAutofit fontScale="92500" lnSpcReduction="10000"/>
          </a:bodyPr>
          <a:lstStyle/>
          <a:p>
            <a:pPr algn="r"/>
            <a:r>
              <a:rPr lang="ar-IQ" dirty="0" smtClean="0"/>
              <a:t>الخلية </a:t>
            </a:r>
            <a:r>
              <a:rPr lang="ar-IQ" dirty="0"/>
              <a:t>هي الوحدة التركيبيّة والوظيفية في جسم الكائن الحي، وقد قام العالم روبرت هوك عام 1665م بتسميتها بهذا الاسم، حين قام بمشاهدة قطعة من الفلين بواسطة المجهر، فلاحظ وجود حجرات عديدة تُشبه خلية النحل، فأطلق عليها اسم الخلية، وتُعتبر الخلية أصغر جزء حي في الكائنات الحية والتي تستطيع العيش منفردة، وتُنتج الخلايا من انقسام الخلية بعد عملية نموّها، ويُطلق على مجموعة من الخلايا المتشابهة في التركيب والتي تقوم بنفس الوظيفة باسم النسيج، وهناك أنواع عدّة من الخلايا في أجسام الكائنات الحيّة ولكلّ نوع وظيفته الخاصّة، </a:t>
            </a:r>
            <a:r>
              <a:rPr lang="ar-IQ" dirty="0" smtClean="0"/>
              <a:t>الخلايا </a:t>
            </a:r>
            <a:r>
              <a:rPr lang="ar-IQ" dirty="0"/>
              <a:t>العصبيّة، </a:t>
            </a:r>
            <a:r>
              <a:rPr lang="ar-IQ" dirty="0" smtClean="0"/>
              <a:t>والتي لها </a:t>
            </a:r>
            <a:r>
              <a:rPr lang="ar-IQ" dirty="0"/>
              <a:t>دور مهمّ في تركيب أجسام الكائنات الحيّة</a:t>
            </a:r>
          </a:p>
          <a:p>
            <a:endParaRPr lang="en-GB" dirty="0"/>
          </a:p>
        </p:txBody>
      </p:sp>
      <p:sp>
        <p:nvSpPr>
          <p:cNvPr id="4" name="AutoShape 2" descr="Image result for ‫علم النفس الفسيولوجي‬‎"/>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34746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7020272" y="3068960"/>
            <a:ext cx="1944216" cy="3229819"/>
          </a:xfrm>
        </p:spPr>
        <p:txBody>
          <a:bodyPr/>
          <a:lstStyle/>
          <a:p>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12776"/>
            <a:ext cx="5140969" cy="2709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643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123544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مكوّنات الخلية العصبية</a:t>
            </a:r>
            <a:br>
              <a:rPr lang="ar-IQ" b="1" dirty="0" smtClean="0"/>
            </a:br>
            <a:endParaRPr lang="en-GB" dirty="0"/>
          </a:p>
        </p:txBody>
      </p:sp>
      <p:sp>
        <p:nvSpPr>
          <p:cNvPr id="3" name="Content Placeholder 2"/>
          <p:cNvSpPr>
            <a:spLocks noGrp="1"/>
          </p:cNvSpPr>
          <p:nvPr>
            <p:ph idx="1"/>
          </p:nvPr>
        </p:nvSpPr>
        <p:spPr/>
        <p:txBody>
          <a:bodyPr>
            <a:normAutofit fontScale="70000" lnSpcReduction="20000"/>
          </a:bodyPr>
          <a:lstStyle/>
          <a:p>
            <a:pPr algn="r"/>
            <a:r>
              <a:rPr lang="ar-IQ" dirty="0" smtClean="0"/>
              <a:t>تتكوّن </a:t>
            </a:r>
            <a:r>
              <a:rPr lang="ar-IQ" dirty="0"/>
              <a:t>الخلية العصبيّة من ثلاثة أجزاء رئيسيّة </a:t>
            </a:r>
            <a:r>
              <a:rPr lang="ar-IQ" dirty="0" smtClean="0"/>
              <a:t>وهي:</a:t>
            </a:r>
          </a:p>
          <a:p>
            <a:pPr marL="0" indent="0" algn="r">
              <a:buNone/>
            </a:pPr>
            <a:r>
              <a:rPr lang="ar-IQ" dirty="0" smtClean="0"/>
              <a:t/>
            </a:r>
            <a:br>
              <a:rPr lang="ar-IQ" dirty="0" smtClean="0"/>
            </a:br>
            <a:endParaRPr lang="ar-IQ" dirty="0" smtClean="0"/>
          </a:p>
          <a:p>
            <a:pPr algn="r"/>
            <a:r>
              <a:rPr lang="ar-IQ" b="1" dirty="0" smtClean="0"/>
              <a:t>جسم </a:t>
            </a:r>
            <a:r>
              <a:rPr lang="ar-IQ" b="1" dirty="0"/>
              <a:t>الخلية</a:t>
            </a:r>
          </a:p>
          <a:p>
            <a:pPr algn="r"/>
            <a:r>
              <a:rPr lang="ar-IQ" dirty="0"/>
              <a:t>جسم الخلية هو أكبر جزء فيها، ويختلف من خلية الى أخرى، حيث إنّ له أشكال مختلفة منها: البيضاوي، أو المستدير، أو النجمي، أو المغزلي، وتكون بداخله نواة مستديرة، تحتوي بداخلها على نواة أخرى واحدة أو أكثر، وتكون محاطة بالسيتوبلازم (ويسمى أيضاً النيروبلازم)، والذي يحتوي على جهاز غولجى، والميتوكوندريا، والليزوزومات، والشبكة الإندوبلازمية، وعلى تراكيب أخرى ومنها: الليفيات العصبية، وأجسام نسل (وتسمى أيضاً السايتوسكيليتون) وهي عبارة عن حبيبات تقوم بتخزين المادّة الغذائية بداخلها، ومن وظائف جسم الخلية أنّه قادر على إنتاج البروتين والإنزيمات والطاقة اللازمة لأداء وظيفتها، وبما أنّ الخلية العصبية لا تحتوي على الأجسام المركزية فهي بذلك لا تنقسم ولا تتجدد</a:t>
            </a:r>
          </a:p>
          <a:p>
            <a:endParaRPr lang="en-GB" dirty="0"/>
          </a:p>
        </p:txBody>
      </p:sp>
    </p:spTree>
    <p:extLst>
      <p:ext uri="{BB962C8B-B14F-4D97-AF65-F5344CB8AC3E}">
        <p14:creationId xmlns:p14="http://schemas.microsoft.com/office/powerpoint/2010/main" val="42350334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الزوائد الشجرية</a:t>
            </a:r>
            <a:endParaRPr lang="en-GB" dirty="0"/>
          </a:p>
        </p:txBody>
      </p:sp>
      <p:sp>
        <p:nvSpPr>
          <p:cNvPr id="3" name="Content Placeholder 2"/>
          <p:cNvSpPr>
            <a:spLocks noGrp="1"/>
          </p:cNvSpPr>
          <p:nvPr>
            <p:ph idx="1"/>
          </p:nvPr>
        </p:nvSpPr>
        <p:spPr/>
        <p:txBody>
          <a:bodyPr>
            <a:normAutofit fontScale="92500" lnSpcReduction="20000"/>
          </a:bodyPr>
          <a:lstStyle/>
          <a:p>
            <a:pPr algn="r"/>
            <a:r>
              <a:rPr lang="ar-IQ" dirty="0" smtClean="0"/>
              <a:t>سمّيت </a:t>
            </a:r>
            <a:r>
              <a:rPr lang="ar-IQ" dirty="0"/>
              <a:t>بهذا الاسم لأنّها تشبه الشجرة في شكلها، ويتراوح عددها من (100-1000) زائدة، والتي تتكوّن من محور أساسي ويعتبر محور العصبون أو التغصنات، كما أنّها تحتوي على نواة الخلية، ووظيفتها نقل الإشارات الكهروكيميائية العصبية من وإلى العصبونات في الخلايا المجاورة، وذلك من خلال الزوائد أو ما يسمّى بالتغصّنات، وتسمّى منطفة التواصل بين الخلايا بالمشابك العصبيّة أو المشتبكات العصبية، وتقسم الخلايا العصبية حسب عدد الزوائد إلى ثلاثة أقسام وهي: أحادية الزوائد، وثنائية الزوائد، ومتعدّدة الزوائد</a:t>
            </a:r>
            <a:r>
              <a:rPr lang="ar-IQ" dirty="0" smtClean="0"/>
              <a:t/>
            </a:r>
            <a:br>
              <a:rPr lang="ar-IQ" dirty="0" smtClean="0"/>
            </a:br>
            <a:r>
              <a:rPr lang="ar-IQ" dirty="0" smtClean="0"/>
              <a:t/>
            </a:r>
            <a:br>
              <a:rPr lang="ar-IQ" dirty="0" smtClean="0"/>
            </a:br>
            <a:endParaRPr lang="en-GB" dirty="0"/>
          </a:p>
        </p:txBody>
      </p:sp>
    </p:spTree>
    <p:extLst>
      <p:ext uri="{BB962C8B-B14F-4D97-AF65-F5344CB8AC3E}">
        <p14:creationId xmlns:p14="http://schemas.microsoft.com/office/powerpoint/2010/main" val="1040424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المحور</a:t>
            </a:r>
            <a:endParaRPr lang="en-GB" dirty="0"/>
          </a:p>
        </p:txBody>
      </p:sp>
      <p:sp>
        <p:nvSpPr>
          <p:cNvPr id="3" name="Content Placeholder 2"/>
          <p:cNvSpPr>
            <a:spLocks noGrp="1"/>
          </p:cNvSpPr>
          <p:nvPr>
            <p:ph idx="1"/>
          </p:nvPr>
        </p:nvSpPr>
        <p:spPr/>
        <p:txBody>
          <a:bodyPr>
            <a:normAutofit/>
          </a:bodyPr>
          <a:lstStyle/>
          <a:p>
            <a:pPr algn="r"/>
            <a:r>
              <a:rPr lang="ar-IQ" dirty="0" smtClean="0"/>
              <a:t>المحور </a:t>
            </a:r>
            <a:r>
              <a:rPr lang="ar-IQ" dirty="0"/>
              <a:t>هو امتداد خلوي طويل محاط بغشاء، ويقوم بنقل السيّالات العصبيّة على شكل سيالات كهربائية تسمّى جهد الفعل، بعيداً عن جسم الخلية، وقد تحتوي الخلية العصبيّة على محور واحد كما في الأعصاب الطرفية، وأحياناً قد لا تحتوي على محور كما في الخلايا العصبيّة المغذّية للعين والدماغ، وأيضاً قد تحتوي على أكثر من محور، وتكون متشعّبة ومتصلة بالخلايا الأخرى، وينتهي طرفها بتفرّعات يطلق عليها النهايات </a:t>
            </a:r>
            <a:r>
              <a:rPr lang="ar-IQ" dirty="0" smtClean="0"/>
              <a:t>العصبيّة.</a:t>
            </a:r>
            <a:br>
              <a:rPr lang="ar-IQ" dirty="0" smtClean="0"/>
            </a:br>
            <a:endParaRPr lang="en-GB" dirty="0"/>
          </a:p>
        </p:txBody>
      </p:sp>
    </p:spTree>
    <p:extLst>
      <p:ext uri="{BB962C8B-B14F-4D97-AF65-F5344CB8AC3E}">
        <p14:creationId xmlns:p14="http://schemas.microsoft.com/office/powerpoint/2010/main" val="517024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r"/>
            <a:r>
              <a:rPr lang="ar-IQ" dirty="0"/>
              <a:t>الأعصاب يمكن تقسيمها حسب وظيفتها إلى مجموعتين هما:</a:t>
            </a:r>
          </a:p>
          <a:p>
            <a:pPr algn="r"/>
            <a:r>
              <a:rPr lang="ar-IQ" b="1" dirty="0"/>
              <a:t>أعصاب حسية</a:t>
            </a:r>
            <a:r>
              <a:rPr lang="ar-IQ" dirty="0"/>
              <a:t> تقوم بنقل المعلومات الحسية من المستقبلات إلى الجهاز العصبي المركزي لكي يتم تحليلها ومعالجتها هناك وهي ذاتها الأعصاب الصاعدة.</a:t>
            </a:r>
          </a:p>
          <a:p>
            <a:pPr algn="r"/>
            <a:r>
              <a:rPr lang="ar-IQ" b="1" dirty="0"/>
              <a:t>أعصاب حركية</a:t>
            </a:r>
            <a:r>
              <a:rPr lang="ar-IQ" dirty="0"/>
              <a:t> تقوم بنقل الإشارات والأوامر الصادرة من الجهاز العصبي المركزي إلى العضلات وهي ذاتها </a:t>
            </a:r>
            <a:r>
              <a:rPr lang="en-GB" dirty="0"/>
              <a:t>.</a:t>
            </a:r>
            <a:r>
              <a:rPr lang="ar-IQ" dirty="0" smtClean="0"/>
              <a:t>الأعصاب </a:t>
            </a:r>
            <a:r>
              <a:rPr lang="ar-IQ" dirty="0"/>
              <a:t>النازلة</a:t>
            </a:r>
          </a:p>
          <a:p>
            <a:endParaRPr lang="en-GB" dirty="0"/>
          </a:p>
        </p:txBody>
      </p:sp>
    </p:spTree>
    <p:extLst>
      <p:ext uri="{BB962C8B-B14F-4D97-AF65-F5344CB8AC3E}">
        <p14:creationId xmlns:p14="http://schemas.microsoft.com/office/powerpoint/2010/main" val="3430996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a:r>
              <a:rPr lang="ar-IQ" dirty="0"/>
              <a:t>وظائف الخلايا العصبية يوجد العديد من الوظائف للخلايا العصبية، ومنها ما يأتي:[٣] استقبال الإشارات العصبية، أو المعلومات. دمج الإشارات العصبية التي تصل إليها لتحديد إمكانية نقل المعلومات مباشرة أم لا. توصيل الإشارات العصبية إلى الخلايا </a:t>
            </a:r>
            <a:r>
              <a:rPr lang="ar-IQ"/>
              <a:t>الهدف </a:t>
            </a:r>
            <a:r>
              <a:rPr lang="en-GB" smtClean="0"/>
              <a:t>target </a:t>
            </a:r>
            <a:r>
              <a:rPr lang="en-GB" dirty="0"/>
              <a:t>cells) </a:t>
            </a:r>
            <a:r>
              <a:rPr lang="ar-IQ" dirty="0"/>
              <a:t>مثل الخلايا </a:t>
            </a:r>
            <a:r>
              <a:rPr lang="en-GB" dirty="0"/>
              <a:t>.</a:t>
            </a:r>
            <a:r>
              <a:rPr lang="ar-IQ" dirty="0" smtClean="0"/>
              <a:t>العصبية </a:t>
            </a:r>
            <a:r>
              <a:rPr lang="ar-IQ" dirty="0"/>
              <a:t>الأخرى، أو العضلات، أو الغدد</a:t>
            </a:r>
            <a:r>
              <a:rPr lang="ar-IQ" dirty="0" smtClean="0"/>
              <a:t/>
            </a:r>
            <a:br>
              <a:rPr lang="ar-IQ" dirty="0" smtClean="0"/>
            </a:br>
            <a:r>
              <a:rPr lang="ar-IQ" dirty="0" smtClean="0"/>
              <a:t/>
            </a:r>
            <a:br>
              <a:rPr lang="ar-IQ" dirty="0" smtClean="0"/>
            </a:br>
            <a:endParaRPr lang="en-GB" dirty="0"/>
          </a:p>
        </p:txBody>
      </p:sp>
    </p:spTree>
    <p:extLst>
      <p:ext uri="{BB962C8B-B14F-4D97-AF65-F5344CB8AC3E}">
        <p14:creationId xmlns:p14="http://schemas.microsoft.com/office/powerpoint/2010/main" val="2067686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في </a:t>
            </a:r>
            <a:r>
              <a:rPr lang="ar-IQ" dirty="0" smtClean="0">
                <a:hlinkClick r:id="rId2" tooltip="الجهاز العصبي"/>
              </a:rPr>
              <a:t>الجهاز العصبي</a:t>
            </a:r>
            <a:r>
              <a:rPr lang="ar-IQ" dirty="0" smtClean="0"/>
              <a:t>، </a:t>
            </a:r>
            <a:r>
              <a:rPr lang="ar-IQ" b="1" dirty="0" smtClean="0"/>
              <a:t>المشبك العصبي</a:t>
            </a:r>
            <a:r>
              <a:rPr lang="ar-IQ" dirty="0" smtClean="0"/>
              <a:t> : </a:t>
            </a:r>
            <a:r>
              <a:rPr lang="en-GB" dirty="0" smtClean="0"/>
              <a:t>synapse)</a:t>
            </a:r>
            <a:endParaRPr lang="en-GB" dirty="0"/>
          </a:p>
        </p:txBody>
      </p:sp>
      <p:sp>
        <p:nvSpPr>
          <p:cNvPr id="3" name="Content Placeholder 2"/>
          <p:cNvSpPr>
            <a:spLocks noGrp="1"/>
          </p:cNvSpPr>
          <p:nvPr>
            <p:ph idx="1"/>
          </p:nvPr>
        </p:nvSpPr>
        <p:spPr/>
        <p:txBody>
          <a:bodyPr>
            <a:normAutofit fontScale="70000" lnSpcReduction="20000"/>
          </a:bodyPr>
          <a:lstStyle/>
          <a:p>
            <a:pPr algn="r"/>
            <a:r>
              <a:rPr lang="ar-IQ" b="1" dirty="0" smtClean="0"/>
              <a:t>التشابك </a:t>
            </a:r>
            <a:r>
              <a:rPr lang="ar-IQ" b="1" dirty="0"/>
              <a:t>العصبي</a:t>
            </a:r>
            <a:r>
              <a:rPr lang="ar-IQ" dirty="0"/>
              <a:t>، هو مبنى يسمح لخلية عصبية توصيل شارة كهربائية أو كيميائية لخلية أخرى (عصبية أو غير ذلك).</a:t>
            </a:r>
            <a:r>
              <a:rPr lang="ar-IQ" baseline="30000" dirty="0">
                <a:hlinkClick r:id="rId3"/>
              </a:rPr>
              <a:t>[1]</a:t>
            </a:r>
            <a:r>
              <a:rPr lang="ar-IQ" dirty="0"/>
              <a:t> اقترح </a:t>
            </a:r>
            <a:r>
              <a:rPr lang="ar-IQ" dirty="0">
                <a:hlinkClick r:id="rId4" tooltip="سانتياغو رامون إي كاخال"/>
              </a:rPr>
              <a:t>سانتياغو رامون إي كاخال</a:t>
            </a:r>
            <a:r>
              <a:rPr lang="ar-IQ" dirty="0"/>
              <a:t> أن الخلايا العصبية هي ليست مستمرة على مدار الجسم، ولكن تتواصل مع بعضها البعض، وهي فكرة تعرف باسم </a:t>
            </a:r>
            <a:r>
              <a:rPr lang="ar-IQ" dirty="0">
                <a:hlinkClick r:id="rId5" tooltip="مبدأ العصبية"/>
              </a:rPr>
              <a:t>مبدأ العصبية</a:t>
            </a:r>
            <a:r>
              <a:rPr lang="ar-IQ" dirty="0"/>
              <a:t>.</a:t>
            </a:r>
            <a:r>
              <a:rPr lang="ar-IQ" baseline="30000" dirty="0">
                <a:hlinkClick r:id="rId6"/>
              </a:rPr>
              <a:t>[2]</a:t>
            </a:r>
            <a:endParaRPr lang="ar-IQ" dirty="0"/>
          </a:p>
          <a:p>
            <a:pPr algn="r"/>
            <a:r>
              <a:rPr lang="ar-IQ" dirty="0"/>
              <a:t>فعندما يصل </a:t>
            </a:r>
            <a:r>
              <a:rPr lang="ar-IQ" dirty="0">
                <a:hlinkClick r:id="rId7" tooltip="جهد الفعل"/>
              </a:rPr>
              <a:t>جهد الفعل</a:t>
            </a:r>
            <a:r>
              <a:rPr lang="ar-IQ" dirty="0"/>
              <a:t> إلى نهاية محور الخلية تلتحم أكياس صغيرة تسمى </a:t>
            </a:r>
            <a:r>
              <a:rPr lang="ar-IQ" dirty="0">
                <a:hlinkClick r:id="rId8" tooltip="حويصلة تشابكية"/>
              </a:rPr>
              <a:t>الحويصلات التشابكية</a:t>
            </a:r>
            <a:r>
              <a:rPr lang="ar-IQ" dirty="0"/>
              <a:t> تحمل نواقل عصبية مع الغشاء البلازمي، وتتحرر هذه النواقل بعملية تسمى </a:t>
            </a:r>
            <a:r>
              <a:rPr lang="ar-IQ" dirty="0">
                <a:hlinkClick r:id="rId9" tooltip="إخراج خلوي"/>
              </a:rPr>
              <a:t>الإخراج الخلوي</a:t>
            </a:r>
            <a:r>
              <a:rPr lang="ar-IQ" dirty="0"/>
              <a:t>. فعندما تتشابك </a:t>
            </a:r>
            <a:r>
              <a:rPr lang="ar-IQ" dirty="0">
                <a:hlinkClick r:id="rId10" tooltip="خلية عصبية حركية (الصفحة غير موجودة)"/>
              </a:rPr>
              <a:t>خلية عصبية حركية</a:t>
            </a:r>
            <a:r>
              <a:rPr lang="ar-IQ" dirty="0"/>
              <a:t> مع خلية عضلية تتحرر النواقل العصبية عبر منطقة التشابك العصبي وتسبب </a:t>
            </a:r>
            <a:r>
              <a:rPr lang="ar-IQ" dirty="0">
                <a:hlinkClick r:id="rId11" tooltip="انقباض عضلي"/>
              </a:rPr>
              <a:t>انقباض العضلة</a:t>
            </a:r>
            <a:r>
              <a:rPr lang="ar-IQ" dirty="0"/>
              <a:t>.</a:t>
            </a:r>
          </a:p>
          <a:p>
            <a:pPr algn="r"/>
            <a:r>
              <a:rPr lang="ar-IQ" dirty="0"/>
              <a:t>المشابك العصبية ضرورية لوظيفة الجهاز العصبي: </a:t>
            </a:r>
            <a:r>
              <a:rPr lang="ar-IQ" dirty="0">
                <a:hlinkClick r:id="rId12" tooltip="عصبون"/>
              </a:rPr>
              <a:t>الخلايا العصبية</a:t>
            </a:r>
            <a:r>
              <a:rPr lang="ar-IQ" dirty="0"/>
              <a:t> هي خلايا مختصة بنقل الشارات إلى خلايا معيّنة، والمشابك العصبية هي الوسائل التي تمكنهن بالقيام بذلك. في المشبك، يكون </a:t>
            </a:r>
            <a:r>
              <a:rPr lang="ar-IQ" dirty="0">
                <a:hlinkClick r:id="rId13" tooltip="غشاء خلوي"/>
              </a:rPr>
              <a:t>الغشاء الخلوي</a:t>
            </a:r>
            <a:r>
              <a:rPr lang="ar-IQ" dirty="0"/>
              <a:t> للخلية العصبية التي تمرّر الإشارة (العصبون قبل المشبكي) على بعد قريب من غشاء خلية الهدف (بعد المشبكي). يحتوي كل من الموقع قبل المشبكي والموقع بعد المشبكي على مصفوفات واسعة من </a:t>
            </a:r>
            <a:r>
              <a:rPr lang="ar-IQ" dirty="0">
                <a:hlinkClick r:id="rId14" tooltip="علم الأحياء الجزيئي"/>
              </a:rPr>
              <a:t>الآلات الجزيئية</a:t>
            </a:r>
            <a:r>
              <a:rPr lang="ar-IQ" dirty="0"/>
              <a:t> التي تربط بين الغشائين وتساعد في انتقال الإشارة.</a:t>
            </a:r>
          </a:p>
          <a:p>
            <a:endParaRPr lang="en-GB" dirty="0"/>
          </a:p>
        </p:txBody>
      </p:sp>
    </p:spTree>
    <p:extLst>
      <p:ext uri="{BB962C8B-B14F-4D97-AF65-F5344CB8AC3E}">
        <p14:creationId xmlns:p14="http://schemas.microsoft.com/office/powerpoint/2010/main" val="381102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2"/>
            <a:ext cx="7772400" cy="1470025"/>
          </a:xfrm>
        </p:spPr>
        <p:txBody>
          <a:bodyPr/>
          <a:lstStyle/>
          <a:p>
            <a:r>
              <a:rPr lang="ar-IQ" dirty="0" smtClean="0"/>
              <a:t>علم النفس الفسيولوجي</a:t>
            </a:r>
            <a:endParaRPr lang="en-GB" dirty="0"/>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65379" y="1340768"/>
            <a:ext cx="9036496" cy="5324535"/>
          </a:xfrm>
          <a:prstGeom prst="rect">
            <a:avLst/>
          </a:prstGeom>
        </p:spPr>
        <p:txBody>
          <a:bodyPr wrap="square">
            <a:spAutoFit/>
          </a:bodyPr>
          <a:lstStyle/>
          <a:p>
            <a:pPr algn="r"/>
            <a:r>
              <a:rPr lang="ar-IQ" sz="2000" dirty="0" smtClean="0"/>
              <a:t>مصطلح </a:t>
            </a:r>
            <a:r>
              <a:rPr lang="ar-IQ" sz="2000" b="1" dirty="0" smtClean="0"/>
              <a:t>علم النفس الفسيولوجي</a:t>
            </a:r>
            <a:r>
              <a:rPr lang="ar-IQ" sz="2000" dirty="0" smtClean="0"/>
              <a:t> </a:t>
            </a:r>
            <a:r>
              <a:rPr lang="en-US" sz="2000" dirty="0"/>
              <a:t> Physiological Psychology</a:t>
            </a:r>
            <a:endParaRPr lang="en-GB" sz="2000" dirty="0" smtClean="0"/>
          </a:p>
          <a:p>
            <a:pPr algn="r"/>
            <a:endParaRPr lang="en-GB" sz="2000" dirty="0"/>
          </a:p>
          <a:p>
            <a:pPr algn="r"/>
            <a:r>
              <a:rPr lang="ar-IQ" sz="2000" dirty="0" smtClean="0"/>
              <a:t>يتكون من مصطلحين، </a:t>
            </a:r>
            <a:r>
              <a:rPr lang="ar-IQ" sz="2000" dirty="0" smtClean="0">
                <a:solidFill>
                  <a:schemeClr val="accent3">
                    <a:lumMod val="75000"/>
                  </a:schemeClr>
                </a:solidFill>
                <a:hlinkClick r:id="rId2" tooltip="علم النفس"/>
              </a:rPr>
              <a:t>علم النفس</a:t>
            </a:r>
            <a:r>
              <a:rPr lang="ar-IQ" sz="2000" dirty="0" smtClean="0">
                <a:solidFill>
                  <a:schemeClr val="accent3">
                    <a:lumMod val="75000"/>
                  </a:schemeClr>
                </a:solidFill>
              </a:rPr>
              <a:t>، </a:t>
            </a:r>
            <a:r>
              <a:rPr lang="ar-IQ" sz="2000" dirty="0" smtClean="0">
                <a:solidFill>
                  <a:schemeClr val="accent3">
                    <a:lumMod val="75000"/>
                  </a:schemeClr>
                </a:solidFill>
                <a:hlinkClick r:id="rId3" tooltip="علم وظائف الأعضاء"/>
              </a:rPr>
              <a:t>وعلم الفسيولوجيا</a:t>
            </a:r>
            <a:r>
              <a:rPr lang="ar-IQ" sz="2000" dirty="0" smtClean="0"/>
              <a:t>، وهو العلم الذي يدرس العلاقة بين السلوك والأعضاء من أجل إيجاد تفسير فسيولوجي أو عضوي للسلوك الإنساني. وكما أوضح المختصين، يدرس علم النفس الفسيولوجي الأساس الفسيولوجي والبيولوجي للظواهر النفسية المختلفة، أو ما يسمى "بالنفس"، وهي مجموعة الوظائف العليا للدماغ أو </a:t>
            </a:r>
            <a:r>
              <a:rPr lang="ar-IQ" sz="2000" dirty="0" smtClean="0">
                <a:solidFill>
                  <a:schemeClr val="accent3">
                    <a:lumMod val="50000"/>
                  </a:schemeClr>
                </a:solidFill>
                <a:hlinkClick r:id="rId4" tooltip="جهاز عصبي مركزي"/>
              </a:rPr>
              <a:t>الجهاز العصبي المركزي</a:t>
            </a:r>
            <a:r>
              <a:rPr lang="ar-IQ" sz="2000" dirty="0" smtClean="0"/>
              <a:t>، ويُقصد به الوجدان والتفكير والسلوك. ويتضح أن مركز كل هذه الوظائف هي الدماغ، إذا فالنفس موجودة بطريقة مادية في المشتبكات العصبية المختلفة الموجودة في الدماغ، و التي تتصل ببعض، من خلال نبضات كهربائية تحت تأثير مواد كيميائية وهرمونية خاصة، وأي تلف أو خلل في الشحنات الكهربائية أو كيفية أو كمية المواد الكيميائية، سيؤدي إلى اضطراب في وظيفة الخلية العصبية، ومن هنا تنشأ الاضطرابات النفسية والعقلية، ومن ثم يتجه الطب النفسي الحديث في العلاج لإعادة التوازن البيولوجي في الدماغ.</a:t>
            </a:r>
          </a:p>
          <a:p>
            <a:pPr algn="r"/>
            <a:r>
              <a:rPr lang="ar-IQ" sz="2000" dirty="0" smtClean="0"/>
              <a:t>يهدف علم النفس الفسيولوجي إلى البحث في الأسس الفسيولوجية للظواهر النفسية الطبيعية (السوية) كالأساس الفسيولوجي لكل من التذكر والتعلم والانفعال والدافعية. كما يهدف إلى للبحث في الأسس الفسيولوجية للظواهر النفسية المرضية كالأساس الفسيولوجي لكل من الفصام والاكتئاب والوسواس. وبشكل عام فإن هدف علم النفس الفسيولوجي يتمحور في التعرف على الجذور الفسيولوجية للظواهر النفسية ومحاولة ترجمة السلوك الإنساني بخطاب فسيولوجي أو عضوي يستمد لغة خطابه من كل من الجهاز العصبي والجهاز الهرموني والجهاز الحواسي على وجه التحديد.</a:t>
            </a:r>
            <a:r>
              <a:rPr lang="ar-IQ" sz="1400" dirty="0" smtClean="0"/>
              <a:t> </a:t>
            </a:r>
            <a:r>
              <a:rPr lang="en-GB" sz="1400" dirty="0" smtClean="0"/>
              <a:t> </a:t>
            </a:r>
            <a:endParaRPr lang="en-GB" sz="1400" dirty="0"/>
          </a:p>
        </p:txBody>
      </p:sp>
    </p:spTree>
    <p:extLst>
      <p:ext uri="{BB962C8B-B14F-4D97-AF65-F5344CB8AC3E}">
        <p14:creationId xmlns:p14="http://schemas.microsoft.com/office/powerpoint/2010/main" val="1610756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مكونات الجهاز العصبي</a:t>
            </a:r>
            <a:endParaRPr lang="en-GB" dirty="0"/>
          </a:p>
        </p:txBody>
      </p:sp>
      <p:sp>
        <p:nvSpPr>
          <p:cNvPr id="3" name="Content Placeholder 2"/>
          <p:cNvSpPr>
            <a:spLocks noGrp="1"/>
          </p:cNvSpPr>
          <p:nvPr>
            <p:ph idx="1"/>
          </p:nvPr>
        </p:nvSpPr>
        <p:spPr>
          <a:xfrm>
            <a:off x="457200" y="1600200"/>
            <a:ext cx="8686800" cy="5789240"/>
          </a:xfrm>
        </p:spPr>
        <p:txBody>
          <a:bodyPr>
            <a:noAutofit/>
          </a:bodyPr>
          <a:lstStyle/>
          <a:p>
            <a:pPr algn="r"/>
            <a:r>
              <a:rPr lang="ar-IQ" sz="1600" dirty="0" smtClean="0"/>
              <a:t>يتكون </a:t>
            </a:r>
            <a:r>
              <a:rPr lang="ar-IQ" sz="1600" dirty="0"/>
              <a:t>الجهاز العصبي من ثلاثة أقسام، وكل قسم من هذه الأقسام يتميز بمكوناته الخاصة به ووظيفته المميزة له أيضاً، وهذه الأقسام هي: </a:t>
            </a:r>
            <a:endParaRPr lang="en-GB" sz="1600" dirty="0" smtClean="0"/>
          </a:p>
          <a:p>
            <a:pPr algn="r"/>
            <a:r>
              <a:rPr lang="ar-IQ" sz="1800" b="1" u="sng" dirty="0" smtClean="0">
                <a:solidFill>
                  <a:srgbClr val="FF0000"/>
                </a:solidFill>
              </a:rPr>
              <a:t>الجهاز </a:t>
            </a:r>
            <a:r>
              <a:rPr lang="ar-IQ" sz="1800" b="1" u="sng" dirty="0">
                <a:solidFill>
                  <a:srgbClr val="FF0000"/>
                </a:solidFill>
              </a:rPr>
              <a:t>العصبي المركزي: </a:t>
            </a:r>
            <a:endParaRPr lang="en-GB" sz="1800" b="1" u="sng" dirty="0" smtClean="0">
              <a:solidFill>
                <a:srgbClr val="FF0000"/>
              </a:solidFill>
            </a:endParaRPr>
          </a:p>
          <a:p>
            <a:pPr marL="0" indent="0" algn="r">
              <a:buNone/>
            </a:pPr>
            <a:r>
              <a:rPr lang="ar-IQ" sz="1800" b="1" u="sng" dirty="0" smtClean="0">
                <a:solidFill>
                  <a:srgbClr val="FF0000"/>
                </a:solidFill>
              </a:rPr>
              <a:t>ويتكون </a:t>
            </a:r>
            <a:r>
              <a:rPr lang="ar-IQ" sz="1800" b="1" u="sng" dirty="0">
                <a:solidFill>
                  <a:srgbClr val="FF0000"/>
                </a:solidFill>
              </a:rPr>
              <a:t>هذا الجهاز من النخاع الشوكي، </a:t>
            </a:r>
            <a:r>
              <a:rPr lang="ar-IQ" sz="1600" b="1" u="sng" dirty="0">
                <a:solidFill>
                  <a:srgbClr val="FF0000"/>
                </a:solidFill>
              </a:rPr>
              <a:t>والدماغ، </a:t>
            </a:r>
            <a:r>
              <a:rPr lang="ar-IQ" sz="1600" dirty="0" smtClean="0"/>
              <a:t>ويتكون </a:t>
            </a:r>
            <a:r>
              <a:rPr lang="ar-IQ" sz="1600" dirty="0"/>
              <a:t>الدماغ أيضاً من ثلاثة أجزاء، وهي</a:t>
            </a:r>
            <a:r>
              <a:rPr lang="ar-IQ" sz="1600" dirty="0" smtClean="0"/>
              <a:t>:</a:t>
            </a:r>
            <a:endParaRPr lang="en-GB" sz="1600" dirty="0" smtClean="0"/>
          </a:p>
          <a:p>
            <a:pPr algn="r"/>
            <a:r>
              <a:rPr lang="ar-IQ" sz="1600" u="sng" dirty="0" smtClean="0"/>
              <a:t> </a:t>
            </a:r>
            <a:endParaRPr lang="en-GB" sz="1600" u="sng" dirty="0" smtClean="0"/>
          </a:p>
          <a:p>
            <a:pPr algn="r"/>
            <a:r>
              <a:rPr lang="ar-IQ" sz="1600" b="1" u="sng" dirty="0" smtClean="0">
                <a:solidFill>
                  <a:srgbClr val="00B050"/>
                </a:solidFill>
              </a:rPr>
              <a:t>المخ</a:t>
            </a:r>
            <a:r>
              <a:rPr lang="ar-IQ" sz="1600" b="1" u="sng" dirty="0">
                <a:solidFill>
                  <a:srgbClr val="00B050"/>
                </a:solidFill>
              </a:rPr>
              <a:t>، والمخيخ، وجذع الدماغ</a:t>
            </a:r>
            <a:r>
              <a:rPr lang="ar-IQ" sz="1600" u="sng" dirty="0"/>
              <a:t>، </a:t>
            </a:r>
            <a:endParaRPr lang="en-GB" sz="1600" u="sng" dirty="0" smtClean="0"/>
          </a:p>
          <a:p>
            <a:pPr algn="r"/>
            <a:r>
              <a:rPr lang="ar-IQ" sz="1600" dirty="0" smtClean="0"/>
              <a:t>ويعمل </a:t>
            </a:r>
            <a:r>
              <a:rPr lang="ar-IQ" sz="1600" dirty="0"/>
              <a:t>الجهاز العصبي المركزي على تنشيط عمل وظائف الجهاز العصبي المختلفة</a:t>
            </a:r>
            <a:r>
              <a:rPr lang="ar-IQ" sz="1600" b="1" u="sng" dirty="0" smtClean="0">
                <a:solidFill>
                  <a:srgbClr val="FF0000"/>
                </a:solidFill>
              </a:rPr>
              <a:t>.</a:t>
            </a:r>
            <a:endParaRPr lang="en-GB" sz="1600" b="1" u="sng" dirty="0" smtClean="0">
              <a:solidFill>
                <a:srgbClr val="FF0000"/>
              </a:solidFill>
            </a:endParaRPr>
          </a:p>
          <a:p>
            <a:pPr algn="r"/>
            <a:r>
              <a:rPr lang="ar-IQ" sz="1600" b="1" u="sng" dirty="0" smtClean="0">
                <a:solidFill>
                  <a:srgbClr val="FF0000"/>
                </a:solidFill>
              </a:rPr>
              <a:t> </a:t>
            </a:r>
            <a:r>
              <a:rPr lang="ar-IQ" sz="1600" b="1" u="sng" dirty="0">
                <a:solidFill>
                  <a:srgbClr val="FF0000"/>
                </a:solidFill>
              </a:rPr>
              <a:t>الجهاز العصبي الطرفي </a:t>
            </a:r>
            <a:r>
              <a:rPr lang="ar-IQ" sz="1600" dirty="0"/>
              <a:t>(المحيطي): </a:t>
            </a:r>
            <a:endParaRPr lang="en-GB" sz="1600" dirty="0" smtClean="0"/>
          </a:p>
          <a:p>
            <a:pPr algn="r"/>
            <a:r>
              <a:rPr lang="ar-IQ" sz="1600" dirty="0" smtClean="0"/>
              <a:t>ويتكون </a:t>
            </a:r>
            <a:r>
              <a:rPr lang="ar-IQ" sz="1600" dirty="0"/>
              <a:t>هذا الجهاز من عدد مختلف من الأزواج العصبية، حيث يبلغ عدد الأعصاب التي تمتد من منطقة الدماغ اثنى عشر زوجاً، وتسمى بالأعصاب القحفية، أمّا الأعصاب التي تبدأ من الحبل الشوكي فيبلغ عددها وحداً وثلاثين زوجاً وتعرف بالأعصاب النخاعية، وذلك نسبة إلى النخاع الشوكي، ويعمل الجهاز العصبي الطرفي على نقل المعلومات والإشارات بين الجهاز العصبي ومختلف أعضاء الجسم. </a:t>
            </a:r>
            <a:endParaRPr lang="en-GB" sz="1600" dirty="0" smtClean="0"/>
          </a:p>
          <a:p>
            <a:pPr algn="r"/>
            <a:r>
              <a:rPr lang="ar-IQ" sz="1600" b="1" u="sng" dirty="0" smtClean="0">
                <a:solidFill>
                  <a:srgbClr val="FF0000"/>
                </a:solidFill>
              </a:rPr>
              <a:t>الجهاز </a:t>
            </a:r>
            <a:r>
              <a:rPr lang="ar-IQ" sz="1600" b="1" u="sng" dirty="0">
                <a:solidFill>
                  <a:srgbClr val="FF0000"/>
                </a:solidFill>
              </a:rPr>
              <a:t>العصبي التلقائي: </a:t>
            </a:r>
            <a:endParaRPr lang="en-GB" sz="1600" b="1" u="sng" dirty="0" smtClean="0">
              <a:solidFill>
                <a:srgbClr val="FF0000"/>
              </a:solidFill>
            </a:endParaRPr>
          </a:p>
          <a:p>
            <a:pPr algn="r"/>
            <a:r>
              <a:rPr lang="ar-IQ" sz="1600" dirty="0" smtClean="0"/>
              <a:t>ويعتبر </a:t>
            </a:r>
            <a:r>
              <a:rPr lang="ar-IQ" sz="1600" dirty="0"/>
              <a:t>هذا الجهاز من ضمن أجزاء الجهاز العصبي المحيطي أو الطرفي، ويعمل هذا الجهاز على تنظيم عمل مختلف الوظائف اللاإرادية في الجسم والتي من ضمنها عمليات التنفس. </a:t>
            </a:r>
            <a:endParaRPr lang="en-GB" sz="1600" dirty="0"/>
          </a:p>
        </p:txBody>
      </p:sp>
    </p:spTree>
    <p:extLst>
      <p:ext uri="{BB962C8B-B14F-4D97-AF65-F5344CB8AC3E}">
        <p14:creationId xmlns:p14="http://schemas.microsoft.com/office/powerpoint/2010/main" val="295836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62500" lnSpcReduction="20000"/>
          </a:bodyPr>
          <a:lstStyle/>
          <a:p>
            <a:pPr algn="r"/>
            <a:r>
              <a:rPr lang="ar-IQ" dirty="0"/>
              <a:t>أجزاء الجهاز العصبي المركزي  الدماغ </a:t>
            </a:r>
            <a:r>
              <a:rPr lang="en-GB" dirty="0"/>
              <a:t>The brain </a:t>
            </a:r>
            <a:r>
              <a:rPr lang="ar-IQ" dirty="0"/>
              <a:t>يعد الدماغ أكثر الأعضاء تعقيدًا في جسم الإنسان، وتحتوي القشرة الدماغية على ما يقارب ١٥-٣٣ مليار خلية عصبية ويرتبط كلٍ منها بآلاف الخلايا العصبية الأخرى، ويعد الدماغ وحدة التحكم المركزية بالجسم، والمسؤول عن تنسيق نشاطات الخلايا بدءًا من الحركة الفيزيائية إلى إفراز الهرمونات والتذكر وغيرها، ويتكون الدماغ من: المخ: وهو الجزء الأكبر من تركيب الدماغ بحيث يشكل ٨٥٪ من وزن الدماغ، وهو الجزء من الدماغ المسؤول عن التفكير والذاكرة وعن حركة العضلات الإرادية في الجسم، ويقسم المخ إلى جزئين: الجزء الأيمن والمسؤول عن التفكير في الأشياء المجردة، مثل الموسيقى والألوان والأشكال، والجزء الأيسر الأكثر تحليلًا والمسؤول عن المنطق والكلام وحل المسائل العلمية كالرياضيات والفيزياء. المخيخ: ويقع في الجزء الخلفي من الدماغ تحت المخ وهو أصغر من المخ بكثير، وهو المسؤول عن الاتزان والحركة والتنسيق. جذع الدماغ: وهو يقع تحت المخ وأمام المخيخ وهو الذي يربط الدماغ بالحبل الشوكي، وهو المسؤول عن الوظائف الحيوية في الجسم مثل التنفس وهضم الطعام أي التحكم بالعمليات اللاإرادية. الغدة النخامية والغدة الصنوبرية: وهذه الغدد تفرز هرمونات مسؤولة عن الجسم كله.  الحبل الشوكي </a:t>
            </a:r>
            <a:r>
              <a:rPr lang="en-GB" dirty="0"/>
              <a:t>Spinal cord </a:t>
            </a:r>
            <a:r>
              <a:rPr lang="ar-IQ" dirty="0"/>
              <a:t>يمتد الحبل الشوكي على طول الظهر تقريبًا، وهو المسؤول عن نقل المعلومات والأوامر بين الدماغ وأعضاء الجسم المختلفة، يلتقي الحبل الشوكي بالمخ في منطقة جذع الدماغ وهو عبارة عن حزمة كبيرة من الأعصاب داخل العمود الفقري، والذي يعمل على حمايتها، والحبل الشوكي يحمل الرسائل العصبية ذهابًا وإيابًا وينقلها بين الدماغ وأجزاء </a:t>
            </a:r>
            <a:r>
              <a:rPr lang="ar-IQ"/>
              <a:t>الجسم </a:t>
            </a:r>
            <a:r>
              <a:rPr lang="ar-IQ" smtClean="0"/>
              <a:t>المختلفة.</a:t>
            </a:r>
            <a:r>
              <a:rPr lang="ar-IQ" dirty="0" smtClean="0"/>
              <a:t/>
            </a:r>
            <a:br>
              <a:rPr lang="ar-IQ" dirty="0" smtClean="0"/>
            </a:br>
            <a:endParaRPr lang="en-GB" dirty="0"/>
          </a:p>
        </p:txBody>
      </p:sp>
    </p:spTree>
    <p:extLst>
      <p:ext uri="{BB962C8B-B14F-4D97-AF65-F5344CB8AC3E}">
        <p14:creationId xmlns:p14="http://schemas.microsoft.com/office/powerpoint/2010/main" val="18053489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r>
              <a:rPr lang="ar-IQ" dirty="0" smtClean="0"/>
              <a:t>أهمّ وظائف الجهاز العصبي للجهاز العصبي وظائف عديدة وكبيرة الأهمية، ومن ضمن هذه الوظائف: تنظيم مختلف أنشطة ووظائف الجسم. يساعد في ضبط سلوك وعواطف الإنسان المختلفة. يساعد في الحفاظ على ذاكرة الإنسان. التغذية: وذلك من خلال حمل الطعام الذي يتمّ هضمه إلى مختلف الخلايا الجسمية، والعمل على تغذية هذه الخلايا بالشكل المناسب. حماية الجسم من الإصابة بالعديد من الأمراض، وذلك من خلال قيام خلايا الدم البيضاء بما يعرف بعملية البلعمة، حيث تساعد هذه العملية في التخلّص من الأجسام الضارة في الجسم، ومن ضمن هذه الأجسام الفيروسات والبكتيريا، حيث تقوم خلايا الدم البيضاء بابتلاع هذه الأجسام. التخلّص من المواد السامّة والفضلات في جسم الإنسان، ومن أهمّ هذه المواد: ثاني أكسيد الكربون، والنشادر، والأملاح. يعتبر الجهاز العصبي المركز الوحيد لتنظيم عمليات الحس، ومن أهمّ هذه العمليات: الشم، والبصر، واللمس، والتذوق، والسمع</a:t>
            </a:r>
            <a:br>
              <a:rPr lang="ar-IQ" dirty="0" smtClean="0"/>
            </a:br>
            <a:endParaRPr lang="en-GB" dirty="0" smtClean="0"/>
          </a:p>
          <a:p>
            <a:endParaRPr lang="en-GB" dirty="0"/>
          </a:p>
        </p:txBody>
      </p:sp>
    </p:spTree>
    <p:extLst>
      <p:ext uri="{BB962C8B-B14F-4D97-AF65-F5344CB8AC3E}">
        <p14:creationId xmlns:p14="http://schemas.microsoft.com/office/powerpoint/2010/main" val="3404762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أجزاء المخ ووظائفها</a:t>
            </a:r>
            <a:endParaRPr lang="en-GB" dirty="0"/>
          </a:p>
        </p:txBody>
      </p:sp>
      <p:sp>
        <p:nvSpPr>
          <p:cNvPr id="3" name="Content Placeholder 2"/>
          <p:cNvSpPr>
            <a:spLocks noGrp="1"/>
          </p:cNvSpPr>
          <p:nvPr>
            <p:ph idx="1"/>
          </p:nvPr>
        </p:nvSpPr>
        <p:spPr/>
        <p:txBody>
          <a:bodyPr>
            <a:normAutofit fontScale="92500" lnSpcReduction="20000"/>
          </a:bodyPr>
          <a:lstStyle/>
          <a:p>
            <a:pPr algn="r"/>
            <a:r>
              <a:rPr lang="ar-IQ" dirty="0" smtClean="0"/>
              <a:t>المخ </a:t>
            </a:r>
            <a:r>
              <a:rPr lang="ar-IQ" dirty="0"/>
              <a:t>هو الجزء الأكبر من الدماغ</a:t>
            </a:r>
            <a:r>
              <a:rPr lang="ar-IQ" dirty="0" smtClean="0"/>
              <a:t>،</a:t>
            </a:r>
          </a:p>
          <a:p>
            <a:pPr algn="r"/>
            <a:r>
              <a:rPr lang="ar-IQ" dirty="0" smtClean="0"/>
              <a:t> </a:t>
            </a:r>
            <a:r>
              <a:rPr lang="ar-IQ" dirty="0"/>
              <a:t>أما أهمّ أجزاء المخ ووظائفها فهي كما يأتي</a:t>
            </a:r>
            <a:r>
              <a:rPr lang="ar-IQ" dirty="0" smtClean="0"/>
              <a:t>:</a:t>
            </a:r>
          </a:p>
          <a:p>
            <a:pPr marL="0" indent="0" algn="r">
              <a:buNone/>
            </a:pPr>
            <a:r>
              <a:rPr lang="ar-IQ" dirty="0" smtClean="0"/>
              <a:t> </a:t>
            </a:r>
            <a:r>
              <a:rPr lang="ar-IQ" dirty="0"/>
              <a:t>القشرة الدماغية: </a:t>
            </a:r>
            <a:endParaRPr lang="ar-IQ" dirty="0" smtClean="0"/>
          </a:p>
          <a:p>
            <a:pPr marL="0" indent="0" algn="r">
              <a:buNone/>
            </a:pPr>
            <a:r>
              <a:rPr lang="ar-IQ" dirty="0" smtClean="0"/>
              <a:t>تقسم </a:t>
            </a:r>
            <a:r>
              <a:rPr lang="ar-IQ" dirty="0"/>
              <a:t>المخ إلى نصفين، نصف الكرة المخية الأيسر ونصف الكرة المخية الأيمن، يربط بين النصفين تركيب يعرف بالجسم الجاسئ، ويكونان متناظرين في الغالب، نصف الكرة المخي الأيسر يرتبط بالقدرات المنطقية، نصف الكرة المخي الأيمن يرتبط بالإبداع، كل نصف يتحكم بالجانب المعاكس من الجسم، كل نصف مقسم إلى أربعة فصوص</a:t>
            </a:r>
            <a:r>
              <a:rPr lang="ar-IQ" dirty="0" smtClean="0"/>
              <a:t/>
            </a:r>
            <a:br>
              <a:rPr lang="ar-IQ" dirty="0" smtClean="0"/>
            </a:br>
            <a:r>
              <a:rPr lang="ar-IQ" dirty="0" smtClean="0"/>
              <a:t/>
            </a:r>
            <a:br>
              <a:rPr lang="ar-IQ" dirty="0" smtClean="0"/>
            </a:br>
            <a:endParaRPr lang="en-GB" dirty="0"/>
          </a:p>
        </p:txBody>
      </p:sp>
    </p:spTree>
    <p:extLst>
      <p:ext uri="{BB962C8B-B14F-4D97-AF65-F5344CB8AC3E}">
        <p14:creationId xmlns:p14="http://schemas.microsoft.com/office/powerpoint/2010/main" val="1093414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77500" lnSpcReduction="20000"/>
          </a:bodyPr>
          <a:lstStyle/>
          <a:p>
            <a:pPr algn="r"/>
            <a:r>
              <a:rPr lang="ar-IQ" b="1" u="sng" dirty="0">
                <a:solidFill>
                  <a:srgbClr val="FF0000"/>
                </a:solidFill>
              </a:rPr>
              <a:t>الفص الجبهي</a:t>
            </a:r>
            <a:r>
              <a:rPr lang="ar-IQ" b="1" u="sng" dirty="0" smtClean="0">
                <a:solidFill>
                  <a:srgbClr val="FF0000"/>
                </a:solidFill>
              </a:rPr>
              <a:t>:</a:t>
            </a:r>
          </a:p>
          <a:p>
            <a:pPr algn="r"/>
            <a:r>
              <a:rPr lang="ar-IQ" dirty="0"/>
              <a:t> يتحكم في الشخصية والسلوك والعواطف الحكم والتفكير والتخطيط وحل المشكلات، والتحدث والكتابة، كما ويتحكم في حركة الجسم، والذكاء والتركيز والوعي الذاتي. </a:t>
            </a:r>
            <a:endParaRPr lang="ar-IQ" dirty="0" smtClean="0"/>
          </a:p>
          <a:p>
            <a:pPr algn="r"/>
            <a:r>
              <a:rPr lang="ar-IQ" b="1" u="sng" dirty="0" smtClean="0">
                <a:solidFill>
                  <a:srgbClr val="FF0000"/>
                </a:solidFill>
              </a:rPr>
              <a:t>الفص </a:t>
            </a:r>
            <a:r>
              <a:rPr lang="ar-IQ" b="1" u="sng" dirty="0">
                <a:solidFill>
                  <a:srgbClr val="FF0000"/>
                </a:solidFill>
              </a:rPr>
              <a:t>الجداري</a:t>
            </a:r>
            <a:r>
              <a:rPr lang="ar-IQ" dirty="0"/>
              <a:t>: </a:t>
            </a:r>
            <a:endParaRPr lang="ar-IQ" dirty="0" smtClean="0"/>
          </a:p>
          <a:p>
            <a:pPr algn="r"/>
            <a:r>
              <a:rPr lang="ar-IQ" dirty="0" smtClean="0"/>
              <a:t>يفسر </a:t>
            </a:r>
            <a:r>
              <a:rPr lang="ar-IQ" dirty="0"/>
              <a:t>اللغة والكلمات، ويحدد الشعور باللمس والألم ودرجة الحرارة أي الشريط الحسي، يفسر إشارات من الرؤية والسمع والحركة والحس والذاكرة، والإدراك المكاني والبصري، وتصور المنبهات</a:t>
            </a:r>
            <a:r>
              <a:rPr lang="ar-IQ" dirty="0" smtClean="0"/>
              <a:t>.</a:t>
            </a:r>
          </a:p>
          <a:p>
            <a:pPr algn="r"/>
            <a:r>
              <a:rPr lang="ar-IQ" b="1" u="sng" dirty="0" smtClean="0">
                <a:solidFill>
                  <a:srgbClr val="FF0000"/>
                </a:solidFill>
              </a:rPr>
              <a:t> </a:t>
            </a:r>
            <a:r>
              <a:rPr lang="ar-IQ" b="1" u="sng" dirty="0">
                <a:solidFill>
                  <a:srgbClr val="FF0000"/>
                </a:solidFill>
              </a:rPr>
              <a:t>الفص القذالي أو القفائي</a:t>
            </a:r>
            <a:r>
              <a:rPr lang="ar-IQ" dirty="0"/>
              <a:t>: </a:t>
            </a:r>
            <a:endParaRPr lang="ar-IQ" dirty="0" smtClean="0"/>
          </a:p>
          <a:p>
            <a:pPr algn="r"/>
            <a:r>
              <a:rPr lang="ar-IQ" dirty="0" smtClean="0"/>
              <a:t>يرتبط </a:t>
            </a:r>
            <a:r>
              <a:rPr lang="ar-IQ" dirty="0"/>
              <a:t>بالعلاج البصري ويفسر الرؤية، ويحدد اللون والضوء والحركة. الفص الصدغي: الإدراك والاعتراف، وفهم اللغة والذاكرة والسمع والتسلسل والتنظيم.</a:t>
            </a:r>
            <a:r>
              <a:rPr lang="ar-IQ" dirty="0" smtClean="0"/>
              <a:t/>
            </a:r>
            <a:br>
              <a:rPr lang="ar-IQ" dirty="0" smtClean="0"/>
            </a:br>
            <a:endParaRPr lang="en-GB" dirty="0"/>
          </a:p>
        </p:txBody>
      </p:sp>
    </p:spTree>
    <p:extLst>
      <p:ext uri="{BB962C8B-B14F-4D97-AF65-F5344CB8AC3E}">
        <p14:creationId xmlns:p14="http://schemas.microsoft.com/office/powerpoint/2010/main" val="506798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)مخطط كهربائية الدماغ </a:t>
            </a:r>
            <a:r>
              <a:rPr lang="en-GB" dirty="0" smtClean="0"/>
              <a:t>EEG)</a:t>
            </a:r>
            <a:endParaRPr lang="en-GB" dirty="0"/>
          </a:p>
        </p:txBody>
      </p:sp>
      <p:sp>
        <p:nvSpPr>
          <p:cNvPr id="3" name="Content Placeholder 2"/>
          <p:cNvSpPr>
            <a:spLocks noGrp="1"/>
          </p:cNvSpPr>
          <p:nvPr>
            <p:ph idx="1"/>
          </p:nvPr>
        </p:nvSpPr>
        <p:spPr/>
        <p:txBody>
          <a:bodyPr>
            <a:normAutofit fontScale="47500" lnSpcReduction="20000"/>
          </a:bodyPr>
          <a:lstStyle/>
          <a:p>
            <a:pPr algn="r" rtl="1"/>
            <a:r>
              <a:rPr lang="ar-IQ" dirty="0" smtClean="0"/>
              <a:t>هو </a:t>
            </a:r>
            <a:r>
              <a:rPr lang="ar-IQ" dirty="0"/>
              <a:t>اختبار يكشف النشاط الكهربي في الدماغ باستخدام أقراص معدنية صغيرة (مسارات كهربائية) مثبتة على فروة الرأس. تتصل خلايا الدماغ فيما بينها عن طريق النبضات الكهربائية وتكون نشطة في جميع الأوقات حتى عند النوم. ويظهر هذا النشاط في صورة خطوط موجية في تسجيل مخطط كهربائية الدماغ.</a:t>
            </a:r>
          </a:p>
          <a:p>
            <a:pPr algn="r" rtl="1"/>
            <a:r>
              <a:rPr lang="ar-IQ" dirty="0"/>
              <a:t>يعد مخطط كهربائية الدماغ واحدًا من الاختبارات التشخيصية الرئيسية لمرض الصرع. ويمكن أن يؤدي دورًا أيضًا في تشخيص اضطرابات الدماغ الأخرى.</a:t>
            </a:r>
          </a:p>
          <a:p>
            <a:pPr algn="r" rtl="1"/>
            <a:r>
              <a:rPr lang="en-GB" dirty="0">
                <a:hlinkClick r:id="rId2"/>
              </a:rPr>
              <a:t>Newsletter: Mayo Clinic Health Letter</a:t>
            </a:r>
            <a:endParaRPr lang="en-GB" dirty="0"/>
          </a:p>
          <a:p>
            <a:pPr algn="r" rtl="1"/>
            <a:r>
              <a:rPr lang="ar-IQ" dirty="0"/>
              <a:t>لماذا يتم إجراء ذلك</a:t>
            </a:r>
          </a:p>
          <a:p>
            <a:pPr algn="r" rtl="1"/>
            <a:r>
              <a:rPr lang="ar-IQ" dirty="0"/>
              <a:t>بإمكان مخطط كهربية الدماغ تحديد التغيرات في نشاط المخ وهو ما قد يكون مفيدًا في تشخيص اضطرابات المخ، وخصوصًا، الصرع أو اضطرابات النوبات. وقد يكون مفيدًا في تشخيص الاضطرابات التالية أو علاجها:</a:t>
            </a:r>
          </a:p>
          <a:p>
            <a:pPr algn="r" rtl="1"/>
            <a:r>
              <a:rPr lang="ar-IQ" dirty="0"/>
              <a:t>الورم الدماغي</a:t>
            </a:r>
          </a:p>
          <a:p>
            <a:pPr algn="r" rtl="1"/>
            <a:r>
              <a:rPr lang="ar-IQ" dirty="0"/>
              <a:t>تلف الدماغ نتيجة إصابة الرأس</a:t>
            </a:r>
          </a:p>
          <a:p>
            <a:pPr algn="r" rtl="1"/>
            <a:r>
              <a:rPr lang="ar-IQ" dirty="0"/>
              <a:t>خلل وظيفي بالدماغ والذي قد يكون ناتجًا عن أسباب مختلفة (الاعتلال الدماغي)</a:t>
            </a:r>
          </a:p>
          <a:p>
            <a:pPr algn="r" rtl="1"/>
            <a:r>
              <a:rPr lang="ar-IQ" dirty="0"/>
              <a:t>التهاب في المخ (التهاب الدماغ)</a:t>
            </a:r>
          </a:p>
          <a:p>
            <a:pPr algn="r" rtl="1"/>
            <a:r>
              <a:rPr lang="ar-IQ" dirty="0"/>
              <a:t>السكتة الدماغية</a:t>
            </a:r>
          </a:p>
          <a:p>
            <a:pPr algn="r" rtl="1"/>
            <a:r>
              <a:rPr lang="ar-IQ" dirty="0"/>
              <a:t>اضطرابات النوم</a:t>
            </a:r>
          </a:p>
          <a:p>
            <a:pPr algn="r" rtl="1"/>
            <a:r>
              <a:rPr lang="ar-IQ" dirty="0"/>
              <a:t>يمكن استخدام مخطط كهربية الدماغ أيضًا في تأكيد وفاة الدماغ لدى شخص في غيبوبة مستمرة. ويساعد مخطط كهربية الدماغ المستمر في تحديد مستوى التخدير المناسب لشخص في غيبوبة مستحثة طبيًا.</a:t>
            </a:r>
          </a:p>
          <a:p>
            <a:endParaRPr lang="en-GB" dirty="0"/>
          </a:p>
        </p:txBody>
      </p:sp>
    </p:spTree>
    <p:extLst>
      <p:ext uri="{BB962C8B-B14F-4D97-AF65-F5344CB8AC3E}">
        <p14:creationId xmlns:p14="http://schemas.microsoft.com/office/powerpoint/2010/main" val="18709136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755576" y="1484784"/>
            <a:ext cx="8229600" cy="4525963"/>
          </a:xfrm>
        </p:spPr>
        <p:txBody>
          <a:bodyPr/>
          <a:lstStyle/>
          <a:p>
            <a:endParaRPr lang="en-GB" dirty="0"/>
          </a:p>
        </p:txBody>
      </p:sp>
    </p:spTree>
    <p:extLst>
      <p:ext uri="{BB962C8B-B14F-4D97-AF65-F5344CB8AC3E}">
        <p14:creationId xmlns:p14="http://schemas.microsoft.com/office/powerpoint/2010/main" val="1815411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تاريخ علم النفس الفسيولوجيّ</a:t>
            </a:r>
            <a:endParaRPr lang="en-GB" dirty="0"/>
          </a:p>
        </p:txBody>
      </p:sp>
      <p:sp>
        <p:nvSpPr>
          <p:cNvPr id="3" name="Content Placeholder 2"/>
          <p:cNvSpPr>
            <a:spLocks noGrp="1"/>
          </p:cNvSpPr>
          <p:nvPr>
            <p:ph idx="1"/>
          </p:nvPr>
        </p:nvSpPr>
        <p:spPr/>
        <p:txBody>
          <a:bodyPr>
            <a:normAutofit fontScale="92500" lnSpcReduction="10000"/>
          </a:bodyPr>
          <a:lstStyle/>
          <a:p>
            <a:pPr algn="r"/>
            <a:r>
              <a:rPr lang="ar-IQ" dirty="0" smtClean="0"/>
              <a:t>تعود </a:t>
            </a:r>
            <a:r>
              <a:rPr lang="ar-IQ" dirty="0"/>
              <a:t>الأبحاث الأولى حول علم النفس الفسيولوجيّ إلى عالم النفس فوندت؛ فهو أوّل من أطلق مصطلح علم النفس الفسيولوجيّ على مجموعةِ الدراسات التي قدّمها حول هذا الفرع من فروع علم النفس، فقام في عام 1879م بتأسيس معهدٍ متخصّصٍ بدراسة العلاقة بين الفسيولوجيا وعلّم النفس، وتمكّن من الوصول إلى العديد من النتائج المهمّة في هذا المجال العلميّ، والتي ساهمت في التعرف على العديد من أنواع الأمراض </a:t>
            </a:r>
            <a:r>
              <a:rPr lang="en-GB" dirty="0"/>
              <a:t>.</a:t>
            </a:r>
            <a:r>
              <a:rPr lang="ar-IQ" dirty="0" smtClean="0"/>
              <a:t>النفسيّة</a:t>
            </a:r>
            <a:r>
              <a:rPr lang="ar-IQ" dirty="0"/>
              <a:t>، والعصبيّة</a:t>
            </a:r>
            <a:r>
              <a:rPr lang="ar-IQ" dirty="0" smtClean="0"/>
              <a:t/>
            </a:r>
            <a:br>
              <a:rPr lang="ar-IQ" dirty="0" smtClean="0"/>
            </a:br>
            <a:r>
              <a:rPr lang="ar-IQ" dirty="0" smtClean="0"/>
              <a:t/>
            </a:r>
            <a:br>
              <a:rPr lang="ar-IQ" dirty="0" smtClean="0"/>
            </a:br>
            <a:endParaRPr lang="en-GB" dirty="0"/>
          </a:p>
        </p:txBody>
      </p:sp>
    </p:spTree>
    <p:extLst>
      <p:ext uri="{BB962C8B-B14F-4D97-AF65-F5344CB8AC3E}">
        <p14:creationId xmlns:p14="http://schemas.microsoft.com/office/powerpoint/2010/main" val="2745602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الجهاز العصبي </a:t>
            </a:r>
            <a:r>
              <a:rPr lang="en-GB" dirty="0" smtClean="0"/>
              <a:t>Nervous system </a:t>
            </a:r>
            <a:endParaRPr lang="en-GB" dirty="0"/>
          </a:p>
        </p:txBody>
      </p:sp>
      <p:sp>
        <p:nvSpPr>
          <p:cNvPr id="3" name="Content Placeholder 2"/>
          <p:cNvSpPr>
            <a:spLocks noGrp="1"/>
          </p:cNvSpPr>
          <p:nvPr>
            <p:ph idx="1"/>
          </p:nvPr>
        </p:nvSpPr>
        <p:spPr/>
        <p:txBody>
          <a:bodyPr/>
          <a:lstStyle/>
          <a:p>
            <a:pPr algn="r"/>
            <a:r>
              <a:rPr lang="ar-IQ" dirty="0"/>
              <a:t>الجهاز العصبي هو شبكة اتصالات داخلية في جسم الكائن الحي تساعده على التواؤم مع التغييرات البيئية المحيطة به. ويمتلك كل كائن حي ـ ماعدا الحيوانات الأولية البسيطة ـ </a:t>
            </a:r>
            <a:r>
              <a:rPr lang="en-GB" dirty="0" smtClean="0"/>
              <a:t>.</a:t>
            </a:r>
            <a:r>
              <a:rPr lang="ar-IQ" dirty="0" smtClean="0"/>
              <a:t>نوعًا </a:t>
            </a:r>
            <a:r>
              <a:rPr lang="ar-IQ" dirty="0"/>
              <a:t>من الأجهزة </a:t>
            </a:r>
            <a:r>
              <a:rPr lang="ar-IQ" dirty="0" smtClean="0"/>
              <a:t>العصبية</a:t>
            </a:r>
          </a:p>
          <a:p>
            <a:pPr algn="r"/>
            <a:r>
              <a:rPr lang="ar-IQ" b="1" dirty="0"/>
              <a:t>الجهاز العصبي</a:t>
            </a:r>
            <a:r>
              <a:rPr lang="ar-IQ" dirty="0"/>
              <a:t> ويدعى أيضاً </a:t>
            </a:r>
            <a:r>
              <a:rPr lang="ar-IQ" b="1" dirty="0"/>
              <a:t>الجملة العصبية</a:t>
            </a:r>
            <a:r>
              <a:rPr lang="ar-IQ" dirty="0"/>
              <a:t> هو أهم الأجهزة التي تميز المملكة الحيوانية. </a:t>
            </a:r>
            <a:endParaRPr lang="en-GB" dirty="0"/>
          </a:p>
        </p:txBody>
      </p:sp>
    </p:spTree>
    <p:extLst>
      <p:ext uri="{BB962C8B-B14F-4D97-AF65-F5344CB8AC3E}">
        <p14:creationId xmlns:p14="http://schemas.microsoft.com/office/powerpoint/2010/main" val="1769005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2816"/>
            <a:ext cx="7560840"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362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772816"/>
          </a:xfrm>
        </p:spPr>
        <p:txBody>
          <a:bodyPr>
            <a:normAutofit fontScale="90000"/>
          </a:bodyPr>
          <a:lstStyle/>
          <a:p>
            <a:r>
              <a:rPr lang="ar-IQ" sz="3600" dirty="0" smtClean="0"/>
              <a:t>تركيب الجهاز العصبي </a:t>
            </a:r>
            <a:r>
              <a:rPr lang="ar-IQ" dirty="0" smtClean="0"/>
              <a:t/>
            </a:r>
            <a:br>
              <a:rPr lang="ar-IQ" dirty="0" smtClean="0"/>
            </a:br>
            <a:r>
              <a:rPr lang="ar-IQ" sz="3100" dirty="0" smtClean="0"/>
              <a:t>الانسجه العصبيه</a:t>
            </a:r>
            <a:r>
              <a:rPr lang="en-GB" sz="3100" dirty="0"/>
              <a:t> </a:t>
            </a:r>
            <a:r>
              <a:rPr lang="en-US" sz="3100" dirty="0" smtClean="0"/>
              <a:t>Nervous tissues</a:t>
            </a:r>
            <a:r>
              <a:rPr lang="en-US" sz="2800" dirty="0" smtClean="0"/>
              <a:t/>
            </a:r>
            <a:br>
              <a:rPr lang="en-US" sz="2800" dirty="0" smtClean="0"/>
            </a:br>
            <a:r>
              <a:rPr lang="ar-IQ" sz="2800" dirty="0" smtClean="0"/>
              <a:t>الخليه العصبيه.+الاعصاب +الوصله العصبيه(المشبك العصبي)</a:t>
            </a:r>
            <a:br>
              <a:rPr lang="ar-IQ" sz="2800" dirty="0" smtClean="0"/>
            </a:br>
            <a:r>
              <a:rPr lang="ar-IQ" sz="2800" dirty="0" smtClean="0"/>
              <a:t> </a:t>
            </a:r>
            <a:r>
              <a:rPr lang="en-US" sz="2800" dirty="0" smtClean="0"/>
              <a:t> </a:t>
            </a:r>
            <a:endParaRPr lang="en-GB" sz="2800" dirty="0"/>
          </a:p>
        </p:txBody>
      </p:sp>
      <p:sp>
        <p:nvSpPr>
          <p:cNvPr id="3" name="Text Placeholder 2"/>
          <p:cNvSpPr>
            <a:spLocks noGrp="1"/>
          </p:cNvSpPr>
          <p:nvPr>
            <p:ph type="body" idx="1"/>
          </p:nvPr>
        </p:nvSpPr>
        <p:spPr/>
        <p:txBody>
          <a:bodyPr/>
          <a:lstStyle/>
          <a:p>
            <a:r>
              <a:rPr lang="ar-IQ" dirty="0" smtClean="0"/>
              <a:t>الخلايا المدعمه </a:t>
            </a:r>
            <a:r>
              <a:rPr lang="en-US" dirty="0" smtClean="0"/>
              <a:t> neuroglia </a:t>
            </a:r>
            <a:endParaRPr lang="en-GB" dirty="0"/>
          </a:p>
        </p:txBody>
      </p:sp>
      <p:sp>
        <p:nvSpPr>
          <p:cNvPr id="4" name="Content Placeholder 3"/>
          <p:cNvSpPr>
            <a:spLocks noGrp="1"/>
          </p:cNvSpPr>
          <p:nvPr>
            <p:ph sz="half" idx="2"/>
          </p:nvPr>
        </p:nvSpPr>
        <p:spPr/>
        <p:txBody>
          <a:bodyPr>
            <a:normAutofit fontScale="70000" lnSpcReduction="20000"/>
          </a:bodyPr>
          <a:lstStyle/>
          <a:p>
            <a:pPr algn="r"/>
            <a:r>
              <a:rPr lang="ar-IQ" b="1" dirty="0"/>
              <a:t>عصبون أحادي القطب:</a:t>
            </a:r>
            <a:r>
              <a:rPr lang="ar-IQ" dirty="0"/>
              <a:t> لها استطالة محورية؛ تتشعب بعد خروجها من جسم الخلية الشعبيين: إحداهما المحوار، والثانية الاستطالة الهيولية؛ فيأخذ العصبون شكل حرف (</a:t>
            </a:r>
            <a:r>
              <a:rPr lang="en-GB" dirty="0"/>
              <a:t>T)، </a:t>
            </a:r>
            <a:r>
              <a:rPr lang="ar-IQ" dirty="0"/>
              <a:t>ويوجد هذا النوع في العقد الشوكية التي توجد على الجذور الخلفية الحسية للأعصاب الشوكية ووظيفتها حسية.</a:t>
            </a:r>
          </a:p>
          <a:p>
            <a:pPr algn="r"/>
            <a:r>
              <a:rPr lang="ar-IQ" b="1" dirty="0"/>
              <a:t>عصبون ثنائي القطب:</a:t>
            </a:r>
            <a:r>
              <a:rPr lang="ar-IQ" dirty="0"/>
              <a:t> لها استطالتان: الأولى هو المحوار، والثانية هي استطالة هيولية تشبهه؛ تنبثقان من كل من نهايتي جسم الخلية، نمير بينهما حسب اتجاه السيالة، وتوجد في شبكية العين بالأخص الطبقة الوسطى من الوريقة الداخلية ووظيفتها حسية.</a:t>
            </a:r>
          </a:p>
          <a:p>
            <a:pPr algn="r"/>
            <a:r>
              <a:rPr lang="ar-IQ" b="1" dirty="0"/>
              <a:t>عصبون متعدد القطبية:</a:t>
            </a:r>
            <a:r>
              <a:rPr lang="ar-IQ" dirty="0"/>
              <a:t> لها محوار واحد، واستطالات هيولية قصيرة عدة، توجد في القرون الأمامية النخاع الشوكي في المادة الرمادية، اذ تأخذ شكلاً نجمياً، وفي قشرة المخ بالأخص الباحات المحركة تأخذ شكلاً هرمياً، ويمكن أن يصل طول المحوار الإسطواني فيها إلى متر ووظيفتها حركية.</a:t>
            </a:r>
          </a:p>
          <a:p>
            <a:endParaRPr lang="en-GB" dirty="0"/>
          </a:p>
        </p:txBody>
      </p:sp>
      <p:sp>
        <p:nvSpPr>
          <p:cNvPr id="5" name="Text Placeholder 4"/>
          <p:cNvSpPr>
            <a:spLocks noGrp="1"/>
          </p:cNvSpPr>
          <p:nvPr>
            <p:ph type="body" sz="quarter" idx="3"/>
          </p:nvPr>
        </p:nvSpPr>
        <p:spPr/>
        <p:txBody>
          <a:bodyPr/>
          <a:lstStyle/>
          <a:p>
            <a:r>
              <a:rPr lang="ar-IQ" dirty="0" smtClean="0"/>
              <a:t>الخلايا العصبيه </a:t>
            </a:r>
            <a:r>
              <a:rPr lang="en-US" dirty="0" smtClean="0"/>
              <a:t>nerve cells</a:t>
            </a:r>
            <a:endParaRPr lang="en-GB" dirty="0"/>
          </a:p>
        </p:txBody>
      </p:sp>
      <p:sp>
        <p:nvSpPr>
          <p:cNvPr id="6" name="Content Placeholder 5"/>
          <p:cNvSpPr>
            <a:spLocks noGrp="1"/>
          </p:cNvSpPr>
          <p:nvPr>
            <p:ph sz="quarter" idx="4"/>
          </p:nvPr>
        </p:nvSpPr>
        <p:spPr/>
        <p:txBody>
          <a:bodyPr>
            <a:normAutofit/>
          </a:bodyPr>
          <a:lstStyle/>
          <a:p>
            <a:r>
              <a:rPr lang="ar-IQ" dirty="0" smtClean="0"/>
              <a:t>خلايا وحيدة القطب </a:t>
            </a:r>
            <a:r>
              <a:rPr lang="en-US" dirty="0" smtClean="0"/>
              <a:t>unipolar</a:t>
            </a:r>
            <a:endParaRPr lang="ar-IQ" dirty="0" smtClean="0"/>
          </a:p>
          <a:p>
            <a:r>
              <a:rPr lang="ar-IQ" dirty="0" smtClean="0"/>
              <a:t>خلايا ثنائيه القطب</a:t>
            </a:r>
            <a:r>
              <a:rPr lang="en-US" dirty="0" smtClean="0"/>
              <a:t>bipolar</a:t>
            </a:r>
            <a:endParaRPr lang="ar-IQ" dirty="0" smtClean="0"/>
          </a:p>
          <a:p>
            <a:r>
              <a:rPr lang="ar-IQ" dirty="0" smtClean="0"/>
              <a:t>خلايا متعدده القطب </a:t>
            </a:r>
            <a:r>
              <a:rPr lang="en-US" dirty="0" smtClean="0"/>
              <a:t>multipolar</a:t>
            </a:r>
          </a:p>
          <a:p>
            <a:endParaRPr lang="en-US" dirty="0" smtClean="0"/>
          </a:p>
          <a:p>
            <a:r>
              <a:rPr lang="ar-IQ" dirty="0" smtClean="0"/>
              <a:t>وتتكون بدورها من :</a:t>
            </a:r>
          </a:p>
          <a:p>
            <a:r>
              <a:rPr lang="en-US" dirty="0" smtClean="0"/>
              <a:t> </a:t>
            </a:r>
            <a:r>
              <a:rPr lang="ar-IQ" dirty="0" smtClean="0"/>
              <a:t>جسم الخليه</a:t>
            </a:r>
            <a:r>
              <a:rPr lang="en-US" dirty="0" smtClean="0"/>
              <a:t>cell body</a:t>
            </a:r>
            <a:endParaRPr lang="ar-IQ" dirty="0" smtClean="0"/>
          </a:p>
          <a:p>
            <a:r>
              <a:rPr lang="ar-IQ" dirty="0" smtClean="0"/>
              <a:t>المحور </a:t>
            </a:r>
            <a:r>
              <a:rPr lang="en-US" dirty="0" smtClean="0"/>
              <a:t> Axon</a:t>
            </a:r>
            <a:endParaRPr lang="ar-IQ" dirty="0" smtClean="0"/>
          </a:p>
          <a:p>
            <a:r>
              <a:rPr lang="ar-IQ" dirty="0" smtClean="0"/>
              <a:t>التغصنات الشجيريه</a:t>
            </a:r>
            <a:r>
              <a:rPr lang="en-US" dirty="0" smtClean="0"/>
              <a:t>Dendrites</a:t>
            </a:r>
            <a:endParaRPr lang="ar-IQ" dirty="0" smtClean="0"/>
          </a:p>
        </p:txBody>
      </p:sp>
    </p:spTree>
    <p:extLst>
      <p:ext uri="{BB962C8B-B14F-4D97-AF65-F5344CB8AC3E}">
        <p14:creationId xmlns:p14="http://schemas.microsoft.com/office/powerpoint/2010/main" val="755744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t/>
            </a:r>
            <a:br>
              <a:rPr lang="en-GB"/>
            </a:br>
            <a:r>
              <a:rPr lang="en-GB" smtClean="0"/>
              <a:t/>
            </a:r>
            <a:br>
              <a:rPr lang="en-GB" smtClean="0"/>
            </a:br>
            <a:r>
              <a:rPr lang="en-GB"/>
              <a:t/>
            </a:r>
            <a:br>
              <a:rPr lang="en-GB"/>
            </a:br>
            <a:r>
              <a:rPr lang="en-GB" smtClean="0"/>
              <a:t>=[</a:t>
            </a:r>
            <a:br>
              <a:rPr lang="en-GB" smtClean="0"/>
            </a:br>
            <a:r>
              <a:rPr lang="en-GB"/>
              <a:t>o</a:t>
            </a:r>
          </a:p>
        </p:txBody>
      </p:sp>
      <p:sp>
        <p:nvSpPr>
          <p:cNvPr id="3" name="Text Placeholder 2"/>
          <p:cNvSpPr>
            <a:spLocks noGrp="1"/>
          </p:cNvSpPr>
          <p:nvPr>
            <p:ph type="body" idx="1"/>
          </p:nvPr>
        </p:nvSpPr>
        <p:spPr/>
        <p:txBody>
          <a:bodyPr/>
          <a:lstStyle/>
          <a:p>
            <a:endParaRPr lang="en-GB"/>
          </a:p>
        </p:txBody>
      </p:sp>
      <p:sp>
        <p:nvSpPr>
          <p:cNvPr id="4" name="Content Placeholder 3"/>
          <p:cNvSpPr>
            <a:spLocks noGrp="1"/>
          </p:cNvSpPr>
          <p:nvPr>
            <p:ph sz="half" idx="2"/>
          </p:nvPr>
        </p:nvSpPr>
        <p:spPr/>
        <p:txBody>
          <a:bodyPr/>
          <a:lstStyle/>
          <a:p>
            <a:endParaRPr lang="en-GB" dirty="0"/>
          </a:p>
        </p:txBody>
      </p:sp>
      <p:sp>
        <p:nvSpPr>
          <p:cNvPr id="5" name="Text Placeholder 4"/>
          <p:cNvSpPr>
            <a:spLocks noGrp="1"/>
          </p:cNvSpPr>
          <p:nvPr>
            <p:ph type="body" sz="quarter" idx="3"/>
          </p:nvPr>
        </p:nvSpPr>
        <p:spPr/>
        <p:txBody>
          <a:bodyPr/>
          <a:lstStyle/>
          <a:p>
            <a:endParaRPr lang="en-GB"/>
          </a:p>
        </p:txBody>
      </p:sp>
      <p:sp>
        <p:nvSpPr>
          <p:cNvPr id="6" name="Content Placeholder 5"/>
          <p:cNvSpPr>
            <a:spLocks noGrp="1"/>
          </p:cNvSpPr>
          <p:nvPr>
            <p:ph sz="quarter" idx="4"/>
          </p:nvPr>
        </p:nvSpPr>
        <p:spPr/>
        <p:txBody>
          <a:bodyPr>
            <a:normAutofit fontScale="70000" lnSpcReduction="20000"/>
          </a:bodyPr>
          <a:lstStyle/>
          <a:p>
            <a:pPr algn="r"/>
            <a:r>
              <a:rPr lang="ar-IQ" b="1" dirty="0"/>
              <a:t>خلية عصبية حسية:</a:t>
            </a:r>
            <a:r>
              <a:rPr lang="ar-IQ" dirty="0"/>
              <a:t> تعمل على نقل الإحساسات من عضو الاستقبال إلى الجهاز العصبي المركزي، وتنتشر على الجلد وأعضاء حسية كالعين والأذن واللسان والأنف.</a:t>
            </a:r>
          </a:p>
          <a:p>
            <a:pPr algn="r"/>
            <a:r>
              <a:rPr lang="ar-IQ" b="1" dirty="0"/>
              <a:t>خلية عصبية محركة:</a:t>
            </a:r>
            <a:r>
              <a:rPr lang="ar-IQ" dirty="0"/>
              <a:t> تعمل على نقل الأوامر إلى أعضاء الاستجابة التي قد تكون إرادية أو غير إرادية، كالعضلات المخططة أو الملساء أو الغدد.</a:t>
            </a:r>
          </a:p>
          <a:p>
            <a:pPr algn="r"/>
            <a:r>
              <a:rPr lang="ar-IQ" b="1" dirty="0"/>
              <a:t>خلية عصبية موصلة:</a:t>
            </a:r>
            <a:r>
              <a:rPr lang="ar-IQ" dirty="0"/>
              <a:t> تعمل على ربط العصبونات المتجاورة.</a:t>
            </a:r>
          </a:p>
          <a:p>
            <a:pPr algn="r"/>
            <a:r>
              <a:rPr lang="ar-IQ" dirty="0"/>
              <a:t>وتجدر الإشارة إلى أن الجهاز العصبي لا يتكون كليًا من الخلايا العصبية فقط، بل هناك بين العصبونات خلايا بنائية مختلفة الأشكال والوظائف تدعى الدبق العصبي (</a:t>
            </a:r>
            <a:r>
              <a:rPr lang="en-GB" dirty="0"/>
              <a:t>Glia) </a:t>
            </a:r>
            <a:r>
              <a:rPr lang="ar-IQ" dirty="0"/>
              <a:t>وظيفتها نقل الأغذية والأوكسجين إلى العصبونات ونقل الفضلات من العصبونات إلى الدم.</a:t>
            </a:r>
          </a:p>
          <a:p>
            <a:endParaRPr lang="en-GB" dirty="0"/>
          </a:p>
        </p:txBody>
      </p:sp>
    </p:spTree>
    <p:extLst>
      <p:ext uri="{BB962C8B-B14F-4D97-AF65-F5344CB8AC3E}">
        <p14:creationId xmlns:p14="http://schemas.microsoft.com/office/powerpoint/2010/main" val="384779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Image result for ‫انواع الخلايا العصبي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5124" name="Picture 4" descr="Image result for ‫انواع الخلايا العصبية‬‎"/>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0338"/>
            <a:ext cx="9036496" cy="6421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212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a:r>
              <a:rPr lang="ar-IQ" dirty="0"/>
              <a:t>الجهاز العصبي للحيوانات </a:t>
            </a:r>
            <a:r>
              <a:rPr lang="ar-IQ" dirty="0">
                <a:hlinkClick r:id="rId2" tooltip="فقاريات"/>
              </a:rPr>
              <a:t>الفقارية</a:t>
            </a:r>
            <a:r>
              <a:rPr lang="ar-IQ" dirty="0"/>
              <a:t> يقسم عادة إلى </a:t>
            </a:r>
            <a:r>
              <a:rPr lang="ar-IQ" dirty="0">
                <a:hlinkClick r:id="rId3" tooltip="جهاز عصبي مركزي"/>
              </a:rPr>
              <a:t>جهاز عصبي مركزي</a:t>
            </a:r>
            <a:r>
              <a:rPr lang="ar-IQ" dirty="0"/>
              <a:t> </a:t>
            </a:r>
            <a:r>
              <a:rPr lang="ar-IQ" dirty="0">
                <a:hlinkClick r:id="rId4" tooltip="جهاز عصبي محيطي"/>
              </a:rPr>
              <a:t>وجهاز عصبي محيطي</a:t>
            </a:r>
            <a:r>
              <a:rPr lang="ar-IQ" dirty="0"/>
              <a:t>. الجهاز العصبي المركزي يتألف من </a:t>
            </a:r>
            <a:r>
              <a:rPr lang="ar-IQ" dirty="0">
                <a:hlinkClick r:id="rId5" tooltip="دماغ"/>
              </a:rPr>
              <a:t>الدماغ</a:t>
            </a:r>
            <a:r>
              <a:rPr lang="ar-IQ" dirty="0"/>
              <a:t> </a:t>
            </a:r>
            <a:r>
              <a:rPr lang="ar-IQ" dirty="0">
                <a:hlinkClick r:id="rId6" tooltip="نخاع شوكي"/>
              </a:rPr>
              <a:t>والنخاع الشوكي</a:t>
            </a:r>
            <a:r>
              <a:rPr lang="ar-IQ" dirty="0"/>
              <a:t>. في حين يتألف الجهاز العصبي المحيطي من جميع </a:t>
            </a:r>
            <a:r>
              <a:rPr lang="ar-IQ" dirty="0" smtClean="0"/>
              <a:t>ال</a:t>
            </a:r>
            <a:r>
              <a:rPr lang="ar-IQ" dirty="0"/>
              <a:t>ا</a:t>
            </a:r>
            <a:r>
              <a:rPr lang="ar-IQ" dirty="0" smtClean="0"/>
              <a:t>عصاب </a:t>
            </a:r>
            <a:r>
              <a:rPr lang="ar-IQ" dirty="0"/>
              <a:t>والعصبونات التي لا تقع ضمن نطاق الجهاز العصبي المركزي. الغالبية العظمى مما يدعى </a:t>
            </a:r>
            <a:r>
              <a:rPr lang="ar-IQ" dirty="0">
                <a:hlinkClick r:id="rId7" tooltip="عصب"/>
              </a:rPr>
              <a:t>الأعصاب</a:t>
            </a:r>
            <a:r>
              <a:rPr lang="ar-IQ" dirty="0"/>
              <a:t> (وهي الامتدادات المحورية للخلايا العصبية) تعتبر من ضمن الجهاز العصبي المحيطي. يتم تقسيم الجهاز العصبي المحيطي عادة إلى </a:t>
            </a:r>
            <a:r>
              <a:rPr lang="ar-IQ" dirty="0">
                <a:hlinkClick r:id="rId8" tooltip="جهاز عصبي جسدي"/>
              </a:rPr>
              <a:t>جهاز عصبي </a:t>
            </a:r>
            <a:r>
              <a:rPr lang="en-GB" dirty="0">
                <a:hlinkClick r:id="rId8" tooltip="جهاز عصبي جسدي"/>
              </a:rPr>
              <a:t>.</a:t>
            </a:r>
            <a:r>
              <a:rPr lang="ar-IQ" dirty="0" smtClean="0">
                <a:hlinkClick r:id="rId8" tooltip="جهاز عصبي جسدي"/>
              </a:rPr>
              <a:t>جسدي</a:t>
            </a:r>
            <a:r>
              <a:rPr lang="ar-IQ" dirty="0"/>
              <a:t> </a:t>
            </a:r>
            <a:r>
              <a:rPr lang="ar-IQ" dirty="0">
                <a:hlinkClick r:id="rId9" tooltip="جهاز عصبي ذاتي"/>
              </a:rPr>
              <a:t>وجهاز عصبي ذاتي</a:t>
            </a:r>
            <a:endParaRPr lang="en-GB" dirty="0"/>
          </a:p>
        </p:txBody>
      </p:sp>
    </p:spTree>
    <p:extLst>
      <p:ext uri="{BB962C8B-B14F-4D97-AF65-F5344CB8AC3E}">
        <p14:creationId xmlns:p14="http://schemas.microsoft.com/office/powerpoint/2010/main" val="4175204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62256</TotalTime>
  <Words>1127</Words>
  <Application>Microsoft Office PowerPoint</Application>
  <PresentationFormat>On-screen Show (4:3)</PresentationFormat>
  <Paragraphs>87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المحاضره الاولى  علم النفس الفسيولوجي المرحله الثالثه  قسم العلوم النفسيه والتربويه  2019   كليه التربيه للعلوم الانسانيه شاديه الحمد</vt:lpstr>
      <vt:lpstr>علم النفس الفسيولوجي</vt:lpstr>
      <vt:lpstr>تاريخ علم النفس الفسيولوجيّ</vt:lpstr>
      <vt:lpstr>الجهاز العصبي Nervous system </vt:lpstr>
      <vt:lpstr>PowerPoint Presentation</vt:lpstr>
      <vt:lpstr>تركيب الجهاز العصبي  الانسجه العصبيه Nervous tissues الخليه العصبيه.+الاعصاب +الوصله العصبيه(المشبك العصبي)   </vt:lpstr>
      <vt:lpstr>   =[ o</vt:lpstr>
      <vt:lpstr>PowerPoint Presentation</vt:lpstr>
      <vt:lpstr>PowerPoint Presentation</vt:lpstr>
      <vt:lpstr>PowerPoint Presentation</vt:lpstr>
      <vt:lpstr>الخلية </vt:lpstr>
      <vt:lpstr>PowerPoint Presentation</vt:lpstr>
      <vt:lpstr>PowerPoint Presentation</vt:lpstr>
      <vt:lpstr>مكوّنات الخلية العصبية </vt:lpstr>
      <vt:lpstr>الزوائد الشجرية</vt:lpstr>
      <vt:lpstr>المحور</vt:lpstr>
      <vt:lpstr>PowerPoint Presentation</vt:lpstr>
      <vt:lpstr>PowerPoint Presentation</vt:lpstr>
      <vt:lpstr>في الجهاز العصبي، المشبك العصبي : synapse)</vt:lpstr>
      <vt:lpstr>مكونات الجهاز العصبي</vt:lpstr>
      <vt:lpstr>PowerPoint Presentation</vt:lpstr>
      <vt:lpstr>PowerPoint Presentation</vt:lpstr>
      <vt:lpstr>أجزاء المخ ووظائفها</vt:lpstr>
      <vt:lpstr>PowerPoint Presentation</vt:lpstr>
      <vt:lpstr> )مخطط كهربائية الدماغ EEG)</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النفس الفسيولوجي</dc:title>
  <dc:creator>DR.Ahmed Saker 2o1O</dc:creator>
  <cp:lastModifiedBy>DR.Ahmed Saker 2o1O</cp:lastModifiedBy>
  <cp:revision>30</cp:revision>
  <dcterms:created xsi:type="dcterms:W3CDTF">2019-10-15T17:32:24Z</dcterms:created>
  <dcterms:modified xsi:type="dcterms:W3CDTF">2019-11-27T23:12:55Z</dcterms:modified>
</cp:coreProperties>
</file>